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06" r:id="rId13"/>
    <p:sldId id="268" r:id="rId14"/>
    <p:sldId id="269" r:id="rId15"/>
    <p:sldId id="307" r:id="rId16"/>
    <p:sldId id="308" r:id="rId17"/>
    <p:sldId id="309" r:id="rId18"/>
    <p:sldId id="270" r:id="rId19"/>
    <p:sldId id="273" r:id="rId20"/>
    <p:sldId id="310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11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312" r:id="rId41"/>
    <p:sldId id="292" r:id="rId42"/>
    <p:sldId id="293" r:id="rId43"/>
    <p:sldId id="294" r:id="rId44"/>
    <p:sldId id="295" r:id="rId45"/>
    <p:sldId id="296" r:id="rId46"/>
    <p:sldId id="315" r:id="rId47"/>
    <p:sldId id="313" r:id="rId48"/>
    <p:sldId id="297" r:id="rId49"/>
    <p:sldId id="314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16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29A3-99A0-400C-A482-FCA56A2B3A98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93AF-2EC5-4910-8DBD-A5E56B7AB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29A3-99A0-400C-A482-FCA56A2B3A98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93AF-2EC5-4910-8DBD-A5E56B7AB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29A3-99A0-400C-A482-FCA56A2B3A98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93AF-2EC5-4910-8DBD-A5E56B7AB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2D54A-2ED5-48EE-84C3-D811F700B01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2B37F-7F7E-4267-9CB6-EE3EA383432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29A3-99A0-400C-A482-FCA56A2B3A98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93AF-2EC5-4910-8DBD-A5E56B7AB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29A3-99A0-400C-A482-FCA56A2B3A98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93AF-2EC5-4910-8DBD-A5E56B7AB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29A3-99A0-400C-A482-FCA56A2B3A98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93AF-2EC5-4910-8DBD-A5E56B7AB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29A3-99A0-400C-A482-FCA56A2B3A98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93AF-2EC5-4910-8DBD-A5E56B7AB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29A3-99A0-400C-A482-FCA56A2B3A98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93AF-2EC5-4910-8DBD-A5E56B7AB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29A3-99A0-400C-A482-FCA56A2B3A98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93AF-2EC5-4910-8DBD-A5E56B7AB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29A3-99A0-400C-A482-FCA56A2B3A98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93AF-2EC5-4910-8DBD-A5E56B7AB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29A3-99A0-400C-A482-FCA56A2B3A98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93AF-2EC5-4910-8DBD-A5E56B7AB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229A3-99A0-400C-A482-FCA56A2B3A98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E93AF-2EC5-4910-8DBD-A5E56B7AB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hoto-zhurnal.ru/images/1528688_bioetika-prezentaciya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mypresentation.ru/documents/05cdb4f51f0e46fa3f4c363bc8dbad09/img3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mypresentation.ru/documents/05cdb4f51f0e46fa3f4c363bc8dbad09/img8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50006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Введение в специальность.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Биоэтика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профессор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Цыбусов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Сергей Николаевич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2.infourok.ru/uploads/ex/0578/00055ca7-9eafd4ff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366644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3200" b="0" dirty="0" smtClean="0"/>
              <a:t>История развития биомедицинской этики.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uk-UA" smtClean="0"/>
              <a:t> </a:t>
            </a:r>
            <a:r>
              <a:rPr lang="en-US" altLang="uk-UA" sz="3600" b="1" u="sng" smtClean="0"/>
              <a:t>I</a:t>
            </a:r>
            <a:r>
              <a:rPr lang="ru-RU" altLang="uk-UA" sz="3600" b="1" u="sng" smtClean="0"/>
              <a:t> этап развития Медицинской  этики</a:t>
            </a:r>
            <a:r>
              <a:rPr lang="en-US" altLang="uk-UA" sz="3600" b="1" smtClean="0"/>
              <a:t/>
            </a:r>
            <a:br>
              <a:rPr lang="en-US" altLang="uk-UA" sz="3600" b="1" smtClean="0"/>
            </a:br>
            <a:endParaRPr lang="ru-RU" altLang="uk-UA" sz="3600" b="1" smtClean="0"/>
          </a:p>
          <a:p>
            <a:pPr eaLnBrk="1" hangingPunct="1"/>
            <a:r>
              <a:rPr lang="en-US" altLang="uk-UA" sz="3600" b="1" smtClean="0"/>
              <a:t> </a:t>
            </a:r>
            <a:r>
              <a:rPr lang="ru-RU" altLang="uk-UA" sz="3600" b="1" smtClean="0"/>
              <a:t>8-3 тыс. до н.э</a:t>
            </a:r>
            <a:r>
              <a:rPr lang="en-US" altLang="uk-UA" sz="3600" b="1" smtClean="0"/>
              <a:t> </a:t>
            </a:r>
            <a:r>
              <a:rPr lang="ru-RU" altLang="uk-UA" sz="3600" b="1" smtClean="0"/>
              <a:t>(</a:t>
            </a:r>
            <a:r>
              <a:rPr lang="ru-RU" altLang="uk-UA" sz="3600" b="1" u="sng" smtClean="0"/>
              <a:t>период неолита) - </a:t>
            </a:r>
            <a:r>
              <a:rPr lang="en-US" altLang="uk-UA" sz="3600" b="1" u="sng" smtClean="0"/>
              <a:t>V – IV</a:t>
            </a:r>
            <a:r>
              <a:rPr lang="ru-RU" altLang="uk-UA" sz="3600" b="1" u="sng" smtClean="0"/>
              <a:t>вв. до н. э. (клятва Гиппократа) </a:t>
            </a:r>
            <a:r>
              <a:rPr lang="en-US" altLang="uk-UA" sz="3600" b="1" u="sng" smtClean="0"/>
              <a:t/>
            </a:r>
            <a:br>
              <a:rPr lang="en-US" altLang="uk-UA" sz="3600" b="1" u="sng" smtClean="0"/>
            </a:br>
            <a:endParaRPr lang="ru-RU" altLang="uk-UA" sz="3600" b="1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644900"/>
            <a:ext cx="8748712" cy="4114800"/>
          </a:xfrm>
        </p:spPr>
        <p:txBody>
          <a:bodyPr/>
          <a:lstStyle/>
          <a:p>
            <a:pPr eaLnBrk="1" hangingPunct="1"/>
            <a:r>
              <a:rPr lang="ru-RU" b="1" smtClean="0"/>
              <a:t>В эпоху </a:t>
            </a:r>
            <a:r>
              <a:rPr lang="ru-RU" b="1" i="1" smtClean="0">
                <a:solidFill>
                  <a:schemeClr val="tx2"/>
                </a:solidFill>
              </a:rPr>
              <a:t>неолита</a:t>
            </a:r>
            <a:r>
              <a:rPr lang="ru-RU" b="1" smtClean="0">
                <a:solidFill>
                  <a:schemeClr val="tx2"/>
                </a:solidFill>
              </a:rPr>
              <a:t> </a:t>
            </a:r>
            <a:r>
              <a:rPr lang="ru-RU" b="1" smtClean="0"/>
              <a:t>(8 -10 тыс. д.н.э) лечение больных стало видом профессиональной деятельности, так как уже существовала "формирующаяся медицина".</a:t>
            </a:r>
            <a:r>
              <a:rPr lang="ru-RU" smtClean="0"/>
              <a:t> </a:t>
            </a:r>
          </a:p>
        </p:txBody>
      </p:sp>
      <p:pic>
        <p:nvPicPr>
          <p:cNvPr id="55302" name="Picture 6" descr="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88913"/>
            <a:ext cx="4929188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39150" cy="14398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uk-UA" sz="3600" b="0" u="sng" smtClean="0"/>
              <a:t>I</a:t>
            </a:r>
            <a:r>
              <a:rPr lang="ru-RU" altLang="uk-UA" sz="3600" b="0" u="sng" smtClean="0"/>
              <a:t> этап развития Медицинской  этики</a:t>
            </a:r>
            <a:r>
              <a:rPr lang="en-US" altLang="uk-UA" sz="3600" b="0" smtClean="0"/>
              <a:t/>
            </a:r>
            <a:br>
              <a:rPr lang="en-US" altLang="uk-UA" sz="3600" b="0" smtClean="0"/>
            </a:br>
            <a:r>
              <a:rPr lang="ru-RU" altLang="uk-UA" sz="3600" b="0" u="sng" smtClean="0"/>
              <a:t>период неолита  -</a:t>
            </a:r>
            <a:r>
              <a:rPr lang="en-US" altLang="uk-UA" sz="3600" b="0" u="sng" smtClean="0"/>
              <a:t>   V - IV</a:t>
            </a:r>
            <a:r>
              <a:rPr lang="ru-RU" altLang="uk-UA" sz="3600" b="0" u="sng" smtClean="0"/>
              <a:t> вв. до н. э.</a:t>
            </a:r>
            <a:r>
              <a:rPr lang="en-US" altLang="uk-UA" sz="3600" b="0" u="sng" smtClean="0"/>
              <a:t/>
            </a:r>
            <a:br>
              <a:rPr lang="en-US" altLang="uk-UA" sz="3600" b="0" u="sng" smtClean="0"/>
            </a:br>
            <a:endParaRPr lang="ru-RU" altLang="uk-UA" sz="3600" b="0" u="sng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540750" cy="38163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1" algn="just" eaLnBrk="1" hangingPunct="1"/>
            <a:r>
              <a:rPr lang="ru-RU" altLang="uk-UA" sz="3200" b="1" dirty="0" smtClean="0">
                <a:solidFill>
                  <a:schemeClr val="tx1"/>
                </a:solidFill>
              </a:rPr>
              <a:t>В период неолита (новый каменный век, </a:t>
            </a:r>
            <a:r>
              <a:rPr lang="ru-RU" altLang="uk-UA" sz="3200" b="1" dirty="0" err="1" smtClean="0">
                <a:solidFill>
                  <a:schemeClr val="tx1"/>
                </a:solidFill>
              </a:rPr>
              <a:t>ок</a:t>
            </a:r>
            <a:r>
              <a:rPr lang="ru-RU" altLang="uk-UA" sz="3200" b="1" dirty="0" smtClean="0">
                <a:solidFill>
                  <a:schemeClr val="tx1"/>
                </a:solidFill>
              </a:rPr>
              <a:t>. 8-3 тыс. до н.э.) возникла, та система научных знаний, которую в последствии назовут медициной. Одновременно и начался первый этап развития науки о регулировании поведения человека владеющего искусством исцеления, то есть медицинской этики. </a:t>
            </a:r>
            <a:endParaRPr lang="ru-RU" altLang="uk-UA" sz="3200" b="1" i="1" dirty="0" smtClean="0">
              <a:solidFill>
                <a:schemeClr val="tx1"/>
              </a:solidFill>
            </a:endParaRPr>
          </a:p>
          <a:p>
            <a:pPr lvl="1" algn="just" eaLnBrk="1" hangingPunct="1">
              <a:buFont typeface="Wingdings" pitchFamily="2" charset="2"/>
              <a:buNone/>
            </a:pPr>
            <a:endParaRPr lang="ru-RU" altLang="uk-UA" sz="32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 этап развития Медицинской этики Особый вклад в развитие медицинской этики 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090" cy="6362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5327650" cy="23764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smtClean="0"/>
              <a:t>   “Отцом” античной этики считается</a:t>
            </a:r>
            <a:r>
              <a:rPr lang="ru-RU" sz="4000" b="1" smtClean="0"/>
              <a:t> </a:t>
            </a:r>
            <a:r>
              <a:rPr lang="ru-RU" sz="4000" b="1" smtClean="0">
                <a:solidFill>
                  <a:srgbClr val="FF3300"/>
                </a:solidFill>
              </a:rPr>
              <a:t>Сократ</a:t>
            </a:r>
            <a:r>
              <a:rPr lang="ru-RU" sz="4000" smtClean="0"/>
              <a:t> </a:t>
            </a:r>
            <a:r>
              <a:rPr lang="ru-RU" sz="2800" smtClean="0"/>
              <a:t>(469 – 399 до н. э.). </a:t>
            </a:r>
          </a:p>
        </p:txBody>
      </p:sp>
      <p:pic>
        <p:nvPicPr>
          <p:cNvPr id="60422" name="Picture 6" descr="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20713"/>
            <a:ext cx="3255963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642918"/>
            <a:ext cx="3255963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4508500"/>
            <a:ext cx="845978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smtClean="0"/>
              <a:t>   </a:t>
            </a:r>
            <a:r>
              <a:rPr lang="ru-RU" sz="3600" b="1" smtClean="0">
                <a:solidFill>
                  <a:srgbClr val="FF3300"/>
                </a:solidFill>
              </a:rPr>
              <a:t> </a:t>
            </a:r>
            <a:r>
              <a:rPr lang="ru-RU" sz="4000" b="1" smtClean="0">
                <a:solidFill>
                  <a:srgbClr val="FF3300"/>
                </a:solidFill>
              </a:rPr>
              <a:t>Аристотель </a:t>
            </a:r>
            <a:r>
              <a:rPr lang="ru-RU" sz="2400" smtClean="0"/>
              <a:t>(384 – 322 гг. до н. э.)</a:t>
            </a:r>
            <a:r>
              <a:rPr lang="ru-RU" sz="36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“Никомахова этика”, “Большая этика”</a:t>
            </a:r>
            <a:r>
              <a:rPr lang="ru-RU" sz="3600" smtClean="0"/>
              <a:t> </a:t>
            </a:r>
          </a:p>
        </p:txBody>
      </p:sp>
      <p:pic>
        <p:nvPicPr>
          <p:cNvPr id="62472" name="Picture 8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33375"/>
            <a:ext cx="31353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800"/>
                            </p:stCondLst>
                            <p:childTnLst>
                              <p:par>
                                <p:cTn id="21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250" autoRev="1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650"/>
                            </p:stCondLst>
                            <p:childTnLst>
                              <p:par>
                                <p:cTn id="26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7" dur="250" autoRev="1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  <p:bldP spid="62467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196975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Корпус Гиппократа </a:t>
            </a:r>
          </a:p>
          <a:p>
            <a:pPr eaLnBrk="1" hangingPunct="1"/>
            <a:r>
              <a:rPr lang="ru-RU" sz="2800" dirty="0" smtClean="0"/>
              <a:t>"О благоприличном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поведении", </a:t>
            </a:r>
          </a:p>
          <a:p>
            <a:pPr eaLnBrk="1" hangingPunct="1"/>
            <a:r>
              <a:rPr lang="ru-RU" sz="2800" dirty="0" smtClean="0"/>
              <a:t>"Закон", </a:t>
            </a:r>
          </a:p>
          <a:p>
            <a:pPr eaLnBrk="1" hangingPunct="1"/>
            <a:r>
              <a:rPr lang="ru-RU" sz="2800" dirty="0" smtClean="0"/>
              <a:t>"О враче", </a:t>
            </a:r>
          </a:p>
          <a:p>
            <a:pPr eaLnBrk="1" hangingPunct="1"/>
            <a:r>
              <a:rPr lang="ru-RU" sz="2800" dirty="0" smtClean="0"/>
              <a:t>"Наставления", </a:t>
            </a:r>
          </a:p>
          <a:p>
            <a:pPr eaLnBrk="1" hangingPunct="1"/>
            <a:r>
              <a:rPr lang="ru-RU" sz="2800" dirty="0" smtClean="0"/>
              <a:t>"Об искусстве", </a:t>
            </a:r>
          </a:p>
          <a:p>
            <a:pPr eaLnBrk="1" hangingPunct="1">
              <a:buFont typeface="Wingdings" pitchFamily="2" charset="2"/>
              <a:buNone/>
            </a:pPr>
            <a:endParaRPr lang="ru-RU" sz="2800" dirty="0" smtClean="0"/>
          </a:p>
        </p:txBody>
      </p:sp>
      <p:pic>
        <p:nvPicPr>
          <p:cNvPr id="63494" name="Picture 6" descr="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916113"/>
            <a:ext cx="352742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1835150" y="549275"/>
            <a:ext cx="627998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4400" b="1" dirty="0">
                <a:solidFill>
                  <a:srgbClr val="FF0000"/>
                </a:solidFill>
              </a:rPr>
              <a:t>Гиппократ</a:t>
            </a:r>
            <a:r>
              <a:rPr kumimoji="0" lang="ru-RU" sz="4000" b="1" dirty="0">
                <a:solidFill>
                  <a:srgbClr val="FF0000"/>
                </a:solidFill>
              </a:rPr>
              <a:t> </a:t>
            </a:r>
            <a:r>
              <a:rPr kumimoji="0" lang="en-US" sz="4000" b="1" dirty="0">
                <a:solidFill>
                  <a:srgbClr val="FF0000"/>
                </a:solidFill>
              </a:rPr>
              <a:t>II</a:t>
            </a:r>
            <a:r>
              <a:rPr kumimoji="0" lang="ru-RU" sz="3600" b="1" dirty="0">
                <a:solidFill>
                  <a:srgbClr val="FF0000"/>
                </a:solidFill>
              </a:rPr>
              <a:t> </a:t>
            </a:r>
            <a:r>
              <a:rPr kumimoji="0" lang="ru-RU" sz="3200" b="1" dirty="0">
                <a:solidFill>
                  <a:srgbClr val="FF0000"/>
                </a:solidFill>
              </a:rPr>
              <a:t>Великий</a:t>
            </a:r>
            <a:r>
              <a:rPr kumimoji="0" lang="ru-RU" sz="3600" b="1" dirty="0">
                <a:solidFill>
                  <a:srgbClr val="FF0000"/>
                </a:solidFill>
              </a:rPr>
              <a:t> </a:t>
            </a:r>
            <a:r>
              <a:rPr kumimoji="0" lang="ru-RU" sz="3200" b="1" dirty="0" err="1">
                <a:solidFill>
                  <a:srgbClr val="FF0000"/>
                </a:solidFill>
              </a:rPr>
              <a:t>Косский</a:t>
            </a:r>
            <a:endParaRPr kumimoji="0"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634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uk-UA" sz="3400" b="0" smtClean="0"/>
              <a:t>I</a:t>
            </a:r>
            <a:r>
              <a:rPr lang="ru-RU" altLang="uk-UA" sz="3400" b="0" smtClean="0"/>
              <a:t> этап развития Медицинской  этики</a:t>
            </a:r>
            <a:r>
              <a:rPr lang="en-US" altLang="uk-UA" sz="3400" b="0" smtClean="0"/>
              <a:t/>
            </a:r>
            <a:br>
              <a:rPr lang="en-US" altLang="uk-UA" sz="3400" b="0" smtClean="0"/>
            </a:br>
            <a:endParaRPr lang="ru-RU" altLang="uk-UA" sz="3400" b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773987" cy="4611687"/>
          </a:xfrm>
        </p:spPr>
        <p:txBody>
          <a:bodyPr/>
          <a:lstStyle/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uk-UA" sz="3200" b="1" u="sng" smtClean="0"/>
              <a:t>На первом этапе  развития медицинской этики сформировались:</a:t>
            </a: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uk-UA" sz="3200" b="1" u="sng" smtClean="0"/>
              <a:t>Первые законы :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uk-UA" b="1" u="sng" smtClean="0"/>
              <a:t>“</a:t>
            </a:r>
            <a:r>
              <a:rPr lang="ru-RU" altLang="uk-UA" sz="3200" b="1" u="sng" smtClean="0"/>
              <a:t>Оказания помощи больному – добро, неоказание (без каких-либо весомых причин)  зло”.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altLang="uk-UA" sz="3200" b="1" u="sng" smtClean="0"/>
              <a:t>“Не навреди”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altLang="uk-UA" sz="3200" b="1" u="sng" smtClean="0"/>
              <a:t>“Не убий”</a:t>
            </a:r>
          </a:p>
          <a:p>
            <a:pPr algn="just" eaLnBrk="1" hangingPunct="1">
              <a:lnSpc>
                <a:spcPct val="90000"/>
              </a:lnSpc>
            </a:pPr>
            <a:endParaRPr lang="ru-RU" altLang="uk-UA" sz="3200" b="1" u="sng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uk-UA" sz="3800" b="0" smtClean="0"/>
              <a:t>I</a:t>
            </a:r>
            <a:r>
              <a:rPr lang="ru-RU" altLang="uk-UA" sz="3800" b="0" smtClean="0"/>
              <a:t> этап развития Медицинской  этики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 eaLnBrk="1" hangingPunct="1"/>
            <a:r>
              <a:rPr lang="ru-RU" altLang="uk-UA" sz="4000" dirty="0" smtClean="0">
                <a:latin typeface="Times New Roman" pitchFamily="18" charset="0"/>
                <a:cs typeface="Times New Roman" pitchFamily="18" charset="0"/>
              </a:rPr>
              <a:t>Одним из самых древних </a:t>
            </a:r>
            <a:r>
              <a:rPr lang="ru-RU" altLang="uk-UA" sz="4000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altLang="uk-UA" sz="4000" dirty="0" smtClean="0">
                <a:latin typeface="Times New Roman" pitchFamily="18" charset="0"/>
                <a:cs typeface="Times New Roman" pitchFamily="18" charset="0"/>
              </a:rPr>
              <a:t>- этических документов является “Клятва Гиппократа”. </a:t>
            </a:r>
          </a:p>
          <a:p>
            <a:pPr eaLnBrk="1" hangingPunct="1"/>
            <a:endParaRPr lang="ru-RU" altLang="uk-UA" sz="3200" dirty="0" smtClean="0"/>
          </a:p>
        </p:txBody>
      </p:sp>
      <p:pic>
        <p:nvPicPr>
          <p:cNvPr id="33796" name="Picture 7" descr="gippokr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0638" y="1719263"/>
            <a:ext cx="3132137" cy="4411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2151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Особая ответственность – здоровье и жизнь пациента</a:t>
            </a: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Коммуникативность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– крайне важна и востребована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Наличие особого морально-социального регулятора –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МЕДИЦИНСКОЙ ЭТИКИ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4716463" y="6034088"/>
            <a:ext cx="47688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>
              <a:buFont typeface="Wingdings" pitchFamily="2" charset="2"/>
              <a:buNone/>
            </a:pPr>
            <a:r>
              <a:rPr kumimoji="0" lang="ru-RU" sz="4800">
                <a:solidFill>
                  <a:schemeClr val="tx2"/>
                </a:solidFill>
              </a:rPr>
              <a:t>"Клятва"</a:t>
            </a:r>
          </a:p>
        </p:txBody>
      </p:sp>
      <p:pic>
        <p:nvPicPr>
          <p:cNvPr id="83974" name="Picture 6" descr="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4950" y="260350"/>
            <a:ext cx="440213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5728"/>
            <a:ext cx="440213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8397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uk-UA" smtClean="0"/>
          </a:p>
          <a:p>
            <a:pPr eaLnBrk="1" hangingPunct="1"/>
            <a:endParaRPr lang="ru-RU" altLang="uk-UA" smtClean="0"/>
          </a:p>
        </p:txBody>
      </p:sp>
      <p:sp>
        <p:nvSpPr>
          <p:cNvPr id="34819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464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ru-RU" altLang="uk-UA" sz="3600" b="1" dirty="0" smtClean="0">
                <a:solidFill>
                  <a:schemeClr val="tx1"/>
                </a:solidFill>
              </a:rPr>
              <a:t>Эту клятву давали выпускники знаменитой школы </a:t>
            </a:r>
            <a:r>
              <a:rPr lang="ru-RU" altLang="uk-UA" sz="3600" b="1" dirty="0" err="1" smtClean="0">
                <a:solidFill>
                  <a:schemeClr val="tx1"/>
                </a:solidFill>
              </a:rPr>
              <a:t>асклепиадов</a:t>
            </a:r>
            <a:r>
              <a:rPr lang="ru-RU" altLang="uk-UA" sz="3600" b="1" dirty="0" smtClean="0">
                <a:solidFill>
                  <a:schemeClr val="tx1"/>
                </a:solidFill>
              </a:rPr>
              <a:t>, родоначальником которой считался бог медицины Асклепий. </a:t>
            </a:r>
            <a:br>
              <a:rPr lang="ru-RU" altLang="uk-UA" sz="3600" b="1" dirty="0" smtClean="0">
                <a:solidFill>
                  <a:schemeClr val="tx1"/>
                </a:solidFill>
              </a:rPr>
            </a:br>
            <a:r>
              <a:rPr lang="ru-RU" altLang="uk-UA" sz="3600" b="1" dirty="0" smtClean="0">
                <a:solidFill>
                  <a:schemeClr val="tx1"/>
                </a:solidFill>
              </a:rPr>
              <a:t/>
            </a:r>
            <a:br>
              <a:rPr lang="ru-RU" altLang="uk-UA" sz="3600" b="1" dirty="0" smtClean="0">
                <a:solidFill>
                  <a:schemeClr val="tx1"/>
                </a:solidFill>
              </a:rPr>
            </a:br>
            <a:r>
              <a:rPr lang="ru-RU" altLang="uk-UA" sz="3600" b="1" dirty="0" smtClean="0">
                <a:solidFill>
                  <a:schemeClr val="tx1"/>
                </a:solidFill>
              </a:rPr>
              <a:t>Самым  известным ее выпускником был знаменитый Гиппократ   Великий </a:t>
            </a:r>
            <a:r>
              <a:rPr lang="ru-RU" altLang="uk-UA" sz="3600" b="1" dirty="0" err="1" smtClean="0">
                <a:solidFill>
                  <a:schemeClr val="tx1"/>
                </a:solidFill>
              </a:rPr>
              <a:t>Косский</a:t>
            </a:r>
            <a:r>
              <a:rPr lang="ru-RU" altLang="uk-UA" sz="3600" b="1" dirty="0" smtClean="0">
                <a:solidFill>
                  <a:schemeClr val="tx1"/>
                </a:solidFill>
              </a:rPr>
              <a:t>.</a:t>
            </a:r>
            <a:r>
              <a:rPr lang="ru-RU" altLang="uk-UA" sz="3200" b="1" dirty="0" smtClean="0">
                <a:solidFill>
                  <a:schemeClr val="tx1"/>
                </a:solidFill>
              </a:rPr>
              <a:t> </a:t>
            </a:r>
            <a:endParaRPr lang="ru-RU" altLang="uk-UA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102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lnSpc>
                <a:spcPct val="95000"/>
              </a:lnSpc>
            </a:pPr>
            <a:r>
              <a:rPr lang="ru-RU" altLang="uk-UA" sz="2800" dirty="0" smtClean="0">
                <a:latin typeface="Times New Roman" pitchFamily="18" charset="0"/>
                <a:cs typeface="Times New Roman" pitchFamily="18" charset="0"/>
              </a:rPr>
              <a:t>Клятва представляет собой документ, освящающий нам врачебный быт медицинских школ времен Гиппократа. В то время уже появились врачебные школы, объедения (корпорации) врачей. Вступая во врачебную корпорацию врач должен вести себя соответствующим образом: </a:t>
            </a:r>
            <a:r>
              <a:rPr lang="ru-RU" altLang="uk-UA" sz="2800" i="1" dirty="0" smtClean="0">
                <a:latin typeface="Times New Roman" pitchFamily="18" charset="0"/>
                <a:cs typeface="Times New Roman" pitchFamily="18" charset="0"/>
              </a:rPr>
              <a:t>воздерживаться от всяких предосудительных действий и не ронять своего достоинства</a:t>
            </a:r>
            <a:r>
              <a:rPr lang="ru-RU" altLang="uk-UA" sz="2800" dirty="0" smtClean="0">
                <a:latin typeface="Times New Roman" pitchFamily="18" charset="0"/>
                <a:cs typeface="Times New Roman" pitchFamily="18" charset="0"/>
              </a:rPr>
              <a:t>. Появление клятвы Гиппократа было вызвано необходимостью отмежеваться от врачей одиночек, разных шарлатанов и обеспечить доверие общества врачам определенной школы. </a:t>
            </a:r>
          </a:p>
          <a:p>
            <a:pPr eaLnBrk="1" hangingPunct="1">
              <a:lnSpc>
                <a:spcPct val="90000"/>
              </a:lnSpc>
            </a:pPr>
            <a:endParaRPr lang="ru-RU" altLang="uk-UA" sz="2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1300" smtClean="0"/>
              <a:t>                             </a:t>
            </a:r>
            <a:r>
              <a:rPr lang="ru-RU" altLang="uk-UA" sz="2600" smtClean="0"/>
              <a:t>«</a:t>
            </a:r>
            <a:r>
              <a:rPr lang="ru-RU" altLang="uk-UA" sz="3000" b="0" smtClean="0"/>
              <a:t>Клятва Гиппократа»</a:t>
            </a:r>
            <a:r>
              <a:rPr lang="ru-RU" altLang="uk-UA" sz="1300" smtClean="0"/>
              <a:t> </a:t>
            </a:r>
            <a:endParaRPr lang="ru-RU" altLang="uk-UA" sz="2600" b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ru-RU" altLang="uk-UA" sz="3600" dirty="0" smtClean="0">
                <a:latin typeface="Times New Roman" pitchFamily="18" charset="0"/>
                <a:cs typeface="Times New Roman" pitchFamily="18" charset="0"/>
              </a:rPr>
              <a:t>Клянусь Аполлоном, врачом Асклепием, </a:t>
            </a:r>
            <a:r>
              <a:rPr lang="ru-RU" altLang="uk-UA" sz="3600" dirty="0" err="1" smtClean="0">
                <a:latin typeface="Times New Roman" pitchFamily="18" charset="0"/>
                <a:cs typeface="Times New Roman" pitchFamily="18" charset="0"/>
              </a:rPr>
              <a:t>Гигиеей</a:t>
            </a:r>
            <a:r>
              <a:rPr lang="ru-RU" altLang="uk-UA" sz="3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uk-UA" sz="3600" dirty="0" err="1" smtClean="0">
                <a:latin typeface="Times New Roman" pitchFamily="18" charset="0"/>
                <a:cs typeface="Times New Roman" pitchFamily="18" charset="0"/>
              </a:rPr>
              <a:t>Панакеей</a:t>
            </a:r>
            <a:r>
              <a:rPr lang="ru-RU" alt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36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altLang="uk-UA" sz="3600" dirty="0" smtClean="0">
                <a:latin typeface="Times New Roman" pitchFamily="18" charset="0"/>
                <a:cs typeface="Times New Roman" pitchFamily="18" charset="0"/>
              </a:rPr>
              <a:t> всеми богами и богинями, беря их в свидетели, исполнять честно, соответственно моим силам и моему разумению, следующую присягу и письменное обязательство.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85728"/>
            <a:ext cx="7543800" cy="1009672"/>
          </a:xfrm>
        </p:spPr>
        <p:txBody>
          <a:bodyPr/>
          <a:lstStyle/>
          <a:p>
            <a:pPr eaLnBrk="1" hangingPunct="1"/>
            <a:r>
              <a:rPr lang="ru-RU" altLang="uk-UA" sz="1300" dirty="0" smtClean="0"/>
              <a:t>                              </a:t>
            </a:r>
            <a:r>
              <a:rPr lang="ru-RU" altLang="uk-UA" sz="2600" dirty="0" smtClean="0"/>
              <a:t>«</a:t>
            </a:r>
            <a:r>
              <a:rPr lang="ru-RU" altLang="uk-UA" sz="3000" b="0" dirty="0" smtClean="0"/>
              <a:t>Клятва Гиппократа»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229600" cy="5143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 eaLnBrk="1" hangingPunct="1"/>
            <a:r>
              <a:rPr lang="ru-RU" altLang="uk-UA" sz="3600" dirty="0" smtClean="0">
                <a:latin typeface="Times New Roman" pitchFamily="18" charset="0"/>
                <a:cs typeface="Times New Roman" pitchFamily="18" charset="0"/>
              </a:rPr>
              <a:t>Это были не пустые слова. В Древней Греции и в Древнем Риме воздвигались памятники замечательным врачам. Тем же, кто подписал текст “Клятвы”, а затем нарушил ее, грозило суровое наказание:  штраф или даже отсечение руки, той самой, которой он подписывал это моральное обязательство.</a:t>
            </a:r>
          </a:p>
          <a:p>
            <a:pPr eaLnBrk="1" hangingPunct="1">
              <a:buFont typeface="Wingdings" pitchFamily="2" charset="2"/>
              <a:buNone/>
            </a:pPr>
            <a:endParaRPr lang="ru-RU" altLang="uk-UA" sz="32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s://ds02.infourok.ru/uploads/ex/0578/00055ca7-9eafd4ff/310/img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11375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5400" smtClean="0"/>
              <a:t>«</a:t>
            </a:r>
            <a:r>
              <a:rPr lang="ru-RU" altLang="uk-UA" sz="5400" b="0" smtClean="0"/>
              <a:t>Клятва Гиппократа»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ru-RU" altLang="uk-UA" sz="4800" b="1" dirty="0" smtClean="0"/>
              <a:t>Основным принципом в “</a:t>
            </a:r>
            <a:r>
              <a:rPr lang="ru-RU" altLang="uk-UA" sz="4800" b="1" dirty="0" err="1" smtClean="0"/>
              <a:t>Гиппократовской</a:t>
            </a:r>
            <a:r>
              <a:rPr lang="ru-RU" altLang="uk-UA" sz="4800" b="1" dirty="0" smtClean="0"/>
              <a:t> модели” биомедицинской этики: является правило</a:t>
            </a:r>
          </a:p>
          <a:p>
            <a:pPr algn="ctr" eaLnBrk="1" hangingPunct="1"/>
            <a:r>
              <a:rPr lang="ru-RU" altLang="uk-UA" sz="6000" b="1" dirty="0" smtClean="0">
                <a:latin typeface="Times New Roman" pitchFamily="18" charset="0"/>
                <a:cs typeface="Times New Roman" pitchFamily="18" charset="0"/>
              </a:rPr>
              <a:t>не навреди</a:t>
            </a:r>
          </a:p>
          <a:p>
            <a:pPr eaLnBrk="1" hangingPunct="1"/>
            <a:endParaRPr lang="ru-RU" altLang="uk-UA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14356"/>
            <a:ext cx="8229600" cy="541180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algn="ctr" eaLnBrk="1" hangingPunct="1"/>
            <a:r>
              <a:rPr lang="en-US" altLang="uk-UA" sz="3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uk-UA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uk-UA" sz="3600" dirty="0" smtClean="0">
                <a:latin typeface="Times New Roman" pitchFamily="18" charset="0"/>
                <a:cs typeface="Times New Roman" pitchFamily="18" charset="0"/>
              </a:rPr>
              <a:t> этап развития Медицинской  этики</a:t>
            </a:r>
          </a:p>
          <a:p>
            <a:pPr lvl="1" algn="ctr" eaLnBrk="1" hangingPunct="1"/>
            <a:r>
              <a:rPr lang="ru-RU" altLang="uk-UA" sz="3600" dirty="0" smtClean="0">
                <a:latin typeface="Times New Roman" pitchFamily="18" charset="0"/>
                <a:cs typeface="Times New Roman" pitchFamily="18" charset="0"/>
              </a:rPr>
              <a:t>Становление монотеистических религий</a:t>
            </a:r>
            <a:endParaRPr lang="en-US" alt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uk-UA" sz="3600" dirty="0" smtClean="0">
                <a:latin typeface="Times New Roman" pitchFamily="18" charset="0"/>
                <a:cs typeface="Times New Roman" pitchFamily="18" charset="0"/>
              </a:rPr>
              <a:t>Начало второго этапа формирования медицинской этики связывают с утверждением монотеистических религий.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268413"/>
            <a:ext cx="4319587" cy="50403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Второй этап связан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с формированием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монотеистических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религий: </a:t>
            </a:r>
          </a:p>
          <a:p>
            <a:pPr eaLnBrk="1" hangingPunct="1"/>
            <a:r>
              <a:rPr lang="ru-RU" sz="2800" b="1" dirty="0" smtClean="0"/>
              <a:t>иудаизм, </a:t>
            </a:r>
          </a:p>
          <a:p>
            <a:pPr eaLnBrk="1" hangingPunct="1"/>
            <a:r>
              <a:rPr lang="ru-RU" sz="2800" b="1" dirty="0" smtClean="0"/>
              <a:t>христианство, </a:t>
            </a:r>
          </a:p>
          <a:p>
            <a:pPr eaLnBrk="1" hangingPunct="1"/>
            <a:r>
              <a:rPr lang="ru-RU" sz="2800" b="1" dirty="0" smtClean="0"/>
              <a:t>буддизм, </a:t>
            </a:r>
          </a:p>
          <a:p>
            <a:pPr eaLnBrk="1" hangingPunct="1"/>
            <a:r>
              <a:rPr lang="ru-RU" sz="2800" b="1" dirty="0" smtClean="0"/>
              <a:t>ислам.</a:t>
            </a:r>
          </a:p>
        </p:txBody>
      </p:sp>
      <p:pic>
        <p:nvPicPr>
          <p:cNvPr id="64516" name="Picture 4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25" y="352425"/>
            <a:ext cx="37623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25" y="357166"/>
            <a:ext cx="37623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3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3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30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30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30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uk-UA" sz="2400" b="0" smtClean="0"/>
              <a:t>I I</a:t>
            </a:r>
            <a:r>
              <a:rPr lang="ru-RU" altLang="uk-UA" sz="2400" b="0" smtClean="0"/>
              <a:t> этап развития Медицинской  этики</a:t>
            </a:r>
            <a:br>
              <a:rPr lang="ru-RU" altLang="uk-UA" sz="2400" b="0" smtClean="0"/>
            </a:br>
            <a:r>
              <a:rPr lang="ru-RU" altLang="uk-UA" sz="2400" b="0" smtClean="0"/>
              <a:t>           Становление монотеистических религий</a:t>
            </a:r>
            <a:r>
              <a:rPr lang="en-US" altLang="uk-UA" sz="2400" b="0" smtClean="0"/>
              <a:t/>
            </a:r>
            <a:br>
              <a:rPr lang="en-US" altLang="uk-UA" sz="2400" b="0" smtClean="0"/>
            </a:br>
            <a:endParaRPr lang="ru-RU" altLang="uk-UA" sz="2400" b="0" smtClean="0"/>
          </a:p>
        </p:txBody>
      </p:sp>
      <p:sp>
        <p:nvSpPr>
          <p:cNvPr id="44035" name="Rectangle 9"/>
          <p:cNvSpPr>
            <a:spLocks noGrp="1" noChangeArrowheads="1"/>
          </p:cNvSpPr>
          <p:nvPr>
            <p:ph type="body"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 eaLnBrk="1" hangingPunct="1"/>
            <a:r>
              <a:rPr lang="ru-RU" altLang="uk-UA" sz="4000" b="1" dirty="0" smtClean="0"/>
              <a:t>Буддизм.</a:t>
            </a:r>
          </a:p>
          <a:p>
            <a:pPr algn="just" eaLnBrk="1" hangingPunct="1"/>
            <a:r>
              <a:rPr lang="ru-RU" altLang="uk-UA" sz="4000" b="1" dirty="0" smtClean="0"/>
              <a:t>Этический принцип буддизма  стремление делать добро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uk-UA" sz="4000" dirty="0" smtClean="0"/>
              <a:t> </a:t>
            </a:r>
          </a:p>
          <a:p>
            <a:pPr eaLnBrk="1" hangingPunct="1"/>
            <a:endParaRPr lang="ru-RU" altLang="uk-UA" sz="4000" dirty="0" smtClean="0"/>
          </a:p>
        </p:txBody>
      </p:sp>
      <p:pic>
        <p:nvPicPr>
          <p:cNvPr id="44036" name="Picture 10" descr="buddha_med_bi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5188" y="1719263"/>
            <a:ext cx="3221037" cy="4411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428604"/>
            <a:ext cx="8415366" cy="5857916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ЭТИКА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философская дисциплина, изучающая мораль, нравственность. Термин введен Аристотелем, который понимал этику как философию нравственного поведения людей.</a:t>
            </a:r>
          </a:p>
          <a:p>
            <a:pPr>
              <a:buFont typeface="Wingdings" pitchFamily="2" charset="2"/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МЕДИЦИНСКАЯ ЭТИКА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это учение о роли нравственных начал в деятельности медицинских работников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uk-UA" sz="2400" smtClean="0"/>
              <a:t>I I</a:t>
            </a:r>
            <a:r>
              <a:rPr lang="ru-RU" altLang="uk-UA" sz="2400" smtClean="0"/>
              <a:t> этап развития Медицинской  этики</a:t>
            </a:r>
            <a:br>
              <a:rPr lang="ru-RU" altLang="uk-UA" sz="2400" smtClean="0"/>
            </a:br>
            <a:r>
              <a:rPr lang="ru-RU" altLang="uk-UA" sz="2400" smtClean="0"/>
              <a:t>           Становление монотеистических религий</a:t>
            </a:r>
            <a:r>
              <a:rPr lang="en-US" altLang="uk-UA" sz="2400" smtClean="0"/>
              <a:t/>
            </a:r>
            <a:br>
              <a:rPr lang="en-US" altLang="uk-UA" sz="2400" smtClean="0"/>
            </a:br>
            <a:endParaRPr lang="ru-RU" altLang="uk-UA" sz="24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229600" cy="498317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uk-UA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altLang="uk-UA" sz="2800" i="1" dirty="0" smtClean="0">
                <a:latin typeface="Times New Roman" pitchFamily="18" charset="0"/>
                <a:cs typeface="Times New Roman" pitchFamily="18" charset="0"/>
              </a:rPr>
              <a:t>Легенда гласит, что предписание было дано после того, как Будда,  обходя кельи монахов, обнаружил одного из них жестоко страдающего от дизентерии, ослабевшего от болезни, лежавшего в собственных испражнениях. Он поднял его, обмыл с головы до ног, уложил в постель покойно и удобно, а потом объявил, что </a:t>
            </a:r>
            <a:r>
              <a:rPr lang="ru-RU" altLang="uk-UA" sz="2800" b="1" dirty="0" smtClean="0">
                <a:latin typeface="Times New Roman" pitchFamily="18" charset="0"/>
                <a:cs typeface="Times New Roman" pitchFamily="18" charset="0"/>
              </a:rPr>
              <a:t>Сострадание и помощь больному</a:t>
            </a:r>
            <a:r>
              <a:rPr lang="ru-RU" altLang="uk-UA" sz="2800" dirty="0" smtClean="0">
                <a:latin typeface="Times New Roman" pitchFamily="18" charset="0"/>
                <a:cs typeface="Times New Roman" pitchFamily="18" charset="0"/>
              </a:rPr>
              <a:t> являются важнейшими правилами поведения членов общины. </a:t>
            </a:r>
            <a:r>
              <a:rPr lang="ru-RU" altLang="uk-UA" sz="2800" i="1" dirty="0" smtClean="0">
                <a:latin typeface="Times New Roman" pitchFamily="18" charset="0"/>
                <a:cs typeface="Times New Roman" pitchFamily="18" charset="0"/>
              </a:rPr>
              <a:t>С тех пор монахи стали изучать медицину, чтобы лечить друг друга и мирян.</a:t>
            </a:r>
          </a:p>
          <a:p>
            <a:pPr algn="just" eaLnBrk="1" hangingPunct="1">
              <a:lnSpc>
                <a:spcPct val="90000"/>
              </a:lnSpc>
            </a:pPr>
            <a:endParaRPr lang="ru-RU" altLang="uk-UA" sz="2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uk-UA" sz="4100" b="0" smtClean="0"/>
              <a:t>Христианство </a:t>
            </a:r>
            <a:br>
              <a:rPr lang="ru-RU" altLang="uk-UA" sz="4100" b="0" smtClean="0"/>
            </a:br>
            <a:endParaRPr lang="ru-RU" altLang="uk-UA" sz="4000" b="0" smtClean="0"/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body"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uk-UA" sz="2600" b="1" dirty="0" smtClean="0"/>
              <a:t>Существует придание, что Иисус в молодости изучал врачебные манускрипты для излечения физических и нравственных недугов.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uk-UA" sz="2600" b="1" dirty="0" smtClean="0"/>
              <a:t>Исцеляйте …больных –научает Христос своих учеников (Лк. 10,9).</a:t>
            </a:r>
          </a:p>
          <a:p>
            <a:pPr eaLnBrk="1" hangingPunct="1">
              <a:lnSpc>
                <a:spcPct val="80000"/>
              </a:lnSpc>
            </a:pPr>
            <a:endParaRPr lang="ru-RU" altLang="uk-UA" sz="2000" dirty="0" smtClean="0"/>
          </a:p>
        </p:txBody>
      </p:sp>
      <p:pic>
        <p:nvPicPr>
          <p:cNvPr id="46084" name="Picture 7" descr="J014940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700213"/>
            <a:ext cx="3816350" cy="4608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uk-UA" sz="2400" smtClean="0"/>
              <a:t>I I</a:t>
            </a:r>
            <a:r>
              <a:rPr lang="ru-RU" altLang="uk-UA" sz="2400" smtClean="0"/>
              <a:t> этап развития Медицинской  этики</a:t>
            </a:r>
            <a:br>
              <a:rPr lang="ru-RU" altLang="uk-UA" sz="2400" smtClean="0"/>
            </a:br>
            <a:r>
              <a:rPr lang="ru-RU" altLang="uk-UA" sz="2400" smtClean="0"/>
              <a:t>           Становление монотеистических религий</a:t>
            </a:r>
            <a:r>
              <a:rPr lang="en-US" altLang="uk-UA" sz="2400" smtClean="0"/>
              <a:t/>
            </a:r>
            <a:br>
              <a:rPr lang="en-US" altLang="uk-UA" sz="2400" smtClean="0"/>
            </a:br>
            <a:endParaRPr lang="ru-RU" altLang="uk-UA" sz="2400" smtClean="0"/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body"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1" algn="just" eaLnBrk="1" hangingPunct="1">
              <a:lnSpc>
                <a:spcPct val="80000"/>
              </a:lnSpc>
            </a:pPr>
            <a:r>
              <a:rPr lang="ru-RU" altLang="uk-UA" sz="2400" dirty="0" smtClean="0">
                <a:latin typeface="Times New Roman" pitchFamily="18" charset="0"/>
                <a:cs typeface="Times New Roman" pitchFamily="18" charset="0"/>
              </a:rPr>
              <a:t>Согласно Священному преданию, один из учеников Христа, </a:t>
            </a:r>
            <a:r>
              <a:rPr lang="ru-RU" altLang="uk-UA" sz="2400" dirty="0" err="1" smtClean="0"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altLang="uk-UA" sz="2400" dirty="0" smtClean="0">
                <a:latin typeface="Times New Roman" pitchFamily="18" charset="0"/>
                <a:cs typeface="Times New Roman" pitchFamily="18" charset="0"/>
              </a:rPr>
              <a:t>. Лука был врачом. Врачевание –профессия </a:t>
            </a:r>
            <a:r>
              <a:rPr lang="ru-RU" altLang="uk-UA" sz="2400" dirty="0" err="1" smtClean="0">
                <a:latin typeface="Times New Roman" pitchFamily="18" charset="0"/>
                <a:cs typeface="Times New Roman" pitchFamily="18" charset="0"/>
              </a:rPr>
              <a:t>мчч</a:t>
            </a:r>
            <a:r>
              <a:rPr lang="ru-RU" altLang="uk-UA" sz="2400" dirty="0" smtClean="0">
                <a:latin typeface="Times New Roman" pitchFamily="18" charset="0"/>
                <a:cs typeface="Times New Roman" pitchFamily="18" charset="0"/>
              </a:rPr>
              <a:t>. Космы и Дамиана Римских, </a:t>
            </a:r>
            <a:r>
              <a:rPr lang="ru-RU" altLang="uk-UA" sz="2400" dirty="0" err="1" smtClean="0">
                <a:latin typeface="Times New Roman" pitchFamily="18" charset="0"/>
                <a:cs typeface="Times New Roman" pitchFamily="18" charset="0"/>
              </a:rPr>
              <a:t>вмч</a:t>
            </a:r>
            <a:r>
              <a:rPr lang="ru-RU" alt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uk-UA" sz="2400" dirty="0" err="1" smtClean="0">
                <a:latin typeface="Times New Roman" pitchFamily="18" charset="0"/>
                <a:cs typeface="Times New Roman" pitchFamily="18" charset="0"/>
              </a:rPr>
              <a:t>Пантелеимона</a:t>
            </a:r>
            <a:r>
              <a:rPr lang="ru-RU" altLang="uk-UA" sz="2400" dirty="0" smtClean="0">
                <a:latin typeface="Times New Roman" pitchFamily="18" charset="0"/>
                <a:cs typeface="Times New Roman" pitchFamily="18" charset="0"/>
              </a:rPr>
              <a:t> Целителя. В истории Церкви найдется немало примеров, когда священники и даже епископы занимались врачеванием не только духовных, но и телесных недугов</a:t>
            </a:r>
            <a:r>
              <a:rPr lang="ru-RU" altLang="uk-UA" sz="2000" b="1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endParaRPr lang="ru-RU" altLang="uk-UA" sz="2200" dirty="0" smtClean="0"/>
          </a:p>
        </p:txBody>
      </p:sp>
      <p:pic>
        <p:nvPicPr>
          <p:cNvPr id="47108" name="Picture 7" descr="келья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700213"/>
            <a:ext cx="3671887" cy="4537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728"/>
            <a:ext cx="8229600" cy="584043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algn="just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Так, на пример, на католической фреске 15 в. (собор Марка, Флоренция, Италия) изображена “</a:t>
            </a:r>
            <a:r>
              <a:rPr lang="ru-RU" altLang="uk-UA" dirty="0" err="1" smtClean="0">
                <a:latin typeface="Times New Roman" pitchFamily="18" charset="0"/>
                <a:cs typeface="Times New Roman" pitchFamily="18" charset="0"/>
              </a:rPr>
              <a:t>трансплантологическая</a:t>
            </a:r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” операция - святые </a:t>
            </a:r>
            <a:r>
              <a:rPr lang="ru-RU" altLang="uk-UA" dirty="0" err="1" smtClean="0">
                <a:latin typeface="Times New Roman" pitchFamily="18" charset="0"/>
                <a:cs typeface="Times New Roman" pitchFamily="18" charset="0"/>
              </a:rPr>
              <a:t>Косма</a:t>
            </a:r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 и Дамиан приживляют некому диакону Юстиниану ноги недавно умершего человека.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uk-UA" sz="2800" dirty="0" smtClean="0">
                <a:latin typeface="Times New Roman" pitchFamily="18" charset="0"/>
                <a:cs typeface="Times New Roman" pitchFamily="18" charset="0"/>
              </a:rPr>
              <a:t>По мере утверждения Христианства как государственной, господствующей религии в Европе христианская церковь взяла на себя уход  и заботу за немощными и больными. Эта обязанность лежала на дьяконах. </a:t>
            </a:r>
          </a:p>
          <a:p>
            <a:pPr lvl="1" algn="just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Первый известный науке опыт по искусственному  оплодотворению был произведен в 1780г. в католическом монастыре аббатом Л. </a:t>
            </a:r>
            <a:r>
              <a:rPr lang="ru-RU" altLang="uk-UA" dirty="0" err="1" smtClean="0">
                <a:latin typeface="Times New Roman" pitchFamily="18" charset="0"/>
                <a:cs typeface="Times New Roman" pitchFamily="18" charset="0"/>
              </a:rPr>
              <a:t>Спалланцани</a:t>
            </a:r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Основателем генетики стал австрийский монах </a:t>
            </a:r>
          </a:p>
          <a:p>
            <a:pPr lvl="1"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altLang="uk-UA" dirty="0" err="1" smtClean="0">
                <a:latin typeface="Times New Roman" pitchFamily="18" charset="0"/>
                <a:cs typeface="Times New Roman" pitchFamily="18" charset="0"/>
              </a:rPr>
              <a:t>Мендаль</a:t>
            </a:r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altLang="uk-UA" sz="2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8604"/>
            <a:ext cx="8229600" cy="569755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 eaLnBrk="1" hangingPunct="1"/>
            <a:r>
              <a:rPr lang="ru-RU" altLang="uk-UA" sz="3600" dirty="0" smtClean="0">
                <a:latin typeface="Times New Roman" pitchFamily="18" charset="0"/>
                <a:cs typeface="Times New Roman" pitchFamily="18" charset="0"/>
              </a:rPr>
              <a:t>С утверждением рыцарских орденов некоторые из них посвящали себя уходу за больными. Например</a:t>
            </a:r>
            <a:r>
              <a:rPr lang="ru-RU" altLang="uk-UA" sz="3600" b="1" dirty="0" smtClean="0">
                <a:latin typeface="Times New Roman" pitchFamily="18" charset="0"/>
                <a:cs typeface="Times New Roman" pitchFamily="18" charset="0"/>
              </a:rPr>
              <a:t>, члены ордена св. Лазаря в Иерусалиме ухаживали за прокаженными.  </a:t>
            </a:r>
            <a:r>
              <a:rPr lang="ru-RU" altLang="uk-UA" sz="3600" dirty="0" smtClean="0">
                <a:latin typeface="Times New Roman" pitchFamily="18" charset="0"/>
                <a:cs typeface="Times New Roman" pitchFamily="18" charset="0"/>
              </a:rPr>
              <a:t>От названия ордена св. Лазаря произошло слово лазарет.</a:t>
            </a:r>
          </a:p>
          <a:p>
            <a:pPr algn="just" eaLnBrk="1" hangingPunct="1"/>
            <a:r>
              <a:rPr lang="ru-RU" altLang="uk-UA" sz="3600" b="1" dirty="0" smtClean="0">
                <a:latin typeface="Times New Roman" pitchFamily="18" charset="0"/>
                <a:cs typeface="Times New Roman" pitchFamily="18" charset="0"/>
              </a:rPr>
              <a:t>В древнерусском государстве  после принятия христианства при монастырях стали создаваться больничные палаты. 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altLang="uk-UA" sz="2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57232"/>
            <a:ext cx="4038600" cy="527369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Ислам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Заметный след в истории медицинской этике оставили труды исповедующих ислам арабских ученых медиков эпохи Среднеазиатского Возрождения</a:t>
            </a:r>
          </a:p>
        </p:txBody>
      </p:sp>
      <p:pic>
        <p:nvPicPr>
          <p:cNvPr id="50180" name="Picture 7" descr="J030105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628775"/>
            <a:ext cx="4032250" cy="43926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571480"/>
            <a:ext cx="4038600" cy="555944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 eaLnBrk="1" hangingPunct="1"/>
            <a:r>
              <a:rPr lang="ru-RU" altLang="uk-UA" sz="2800" b="1" dirty="0" smtClean="0">
                <a:latin typeface="Times New Roman" pitchFamily="18" charset="0"/>
                <a:cs typeface="Times New Roman" pitchFamily="18" charset="0"/>
              </a:rPr>
              <a:t>“Практическая этика врача” </a:t>
            </a:r>
            <a:r>
              <a:rPr lang="ru-RU" altLang="uk-UA" sz="2800" b="1" dirty="0" err="1" smtClean="0">
                <a:latin typeface="Times New Roman" pitchFamily="18" charset="0"/>
                <a:cs typeface="Times New Roman" pitchFamily="18" charset="0"/>
              </a:rPr>
              <a:t>Аль-Рухави</a:t>
            </a:r>
            <a:r>
              <a:rPr lang="ru-RU" altLang="uk-UA" sz="2800" b="1" dirty="0" smtClean="0">
                <a:latin typeface="Times New Roman" pitchFamily="18" charset="0"/>
                <a:cs typeface="Times New Roman" pitchFamily="18" charset="0"/>
              </a:rPr>
              <a:t>, “Приказ медицины” </a:t>
            </a:r>
            <a:r>
              <a:rPr lang="ru-RU" altLang="uk-UA" sz="2800" b="1" dirty="0" err="1" smtClean="0">
                <a:latin typeface="Times New Roman" pitchFamily="18" charset="0"/>
                <a:cs typeface="Times New Roman" pitchFamily="18" charset="0"/>
              </a:rPr>
              <a:t>Ибн-абу</a:t>
            </a:r>
            <a:r>
              <a:rPr lang="ru-RU" alt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latin typeface="Times New Roman" pitchFamily="18" charset="0"/>
                <a:cs typeface="Times New Roman" pitchFamily="18" charset="0"/>
              </a:rPr>
              <a:t>Усейби</a:t>
            </a:r>
            <a:r>
              <a:rPr lang="ru-RU" altLang="uk-UA" sz="2800" b="1" dirty="0" smtClean="0">
                <a:latin typeface="Times New Roman" pitchFamily="18" charset="0"/>
                <a:cs typeface="Times New Roman" pitchFamily="18" charset="0"/>
              </a:rPr>
              <a:t>, “Канон медицины” и “</a:t>
            </a:r>
            <a:r>
              <a:rPr lang="ru-RU" altLang="uk-UA" sz="2800" b="1" dirty="0" err="1" smtClean="0">
                <a:latin typeface="Times New Roman" pitchFamily="18" charset="0"/>
                <a:cs typeface="Times New Roman" pitchFamily="18" charset="0"/>
              </a:rPr>
              <a:t>Фирузнома</a:t>
            </a:r>
            <a:r>
              <a:rPr lang="ru-RU" altLang="uk-UA" sz="2800" b="1" dirty="0" smtClean="0">
                <a:latin typeface="Times New Roman" pitchFamily="18" charset="0"/>
                <a:cs typeface="Times New Roman" pitchFamily="18" charset="0"/>
              </a:rPr>
              <a:t>” Ибн Сины (</a:t>
            </a:r>
            <a:r>
              <a:rPr lang="ru-RU" altLang="uk-UA" sz="2800" b="1" dirty="0" err="1" smtClean="0">
                <a:latin typeface="Times New Roman" pitchFamily="18" charset="0"/>
                <a:cs typeface="Times New Roman" pitchFamily="18" charset="0"/>
              </a:rPr>
              <a:t>Авицены</a:t>
            </a:r>
            <a:r>
              <a:rPr lang="ru-RU" altLang="uk-UA" sz="2800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altLang="uk-UA" sz="2800" dirty="0" smtClean="0">
                <a:latin typeface="Times New Roman" pitchFamily="18" charset="0"/>
                <a:cs typeface="Times New Roman" pitchFamily="18" charset="0"/>
              </a:rPr>
              <a:t>Многие выдержки из них стали афоризмами, переводились на латынь и европейские языки. </a:t>
            </a:r>
          </a:p>
          <a:p>
            <a:pPr eaLnBrk="1" hangingPunct="1"/>
            <a:endParaRPr lang="ru-RU" altLang="uk-UA" sz="2200" dirty="0" smtClean="0"/>
          </a:p>
        </p:txBody>
      </p:sp>
      <p:pic>
        <p:nvPicPr>
          <p:cNvPr id="51204" name="Picture 7" descr="авиценна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700213"/>
            <a:ext cx="4248150" cy="4465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8604"/>
            <a:ext cx="8229600" cy="569755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eaLnBrk="1" hangingPunct="1"/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Носители медицинских знаний – священнослужители  и их помощники, оказывая помощь больному человеку, действовали в соответствии с религиозными установлениями.  </a:t>
            </a:r>
            <a:r>
              <a:rPr lang="ru-RU" altLang="uk-UA" b="1" dirty="0" smtClean="0">
                <a:latin typeface="Times New Roman" pitchFamily="18" charset="0"/>
                <a:cs typeface="Times New Roman" pitchFamily="18" charset="0"/>
              </a:rPr>
              <a:t>Так продолжалось до тех пор, пока профессия врача не стала самостоятельной и более распространенной, благодаря созданию медицинских факультетов университетов.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lnSpc>
                <a:spcPct val="95000"/>
              </a:lnSpc>
            </a:pPr>
            <a:r>
              <a:rPr lang="ru-RU" altLang="uk-UA" sz="2100" b="0" u="sng" dirty="0" smtClean="0"/>
              <a:t/>
            </a:r>
            <a:br>
              <a:rPr lang="ru-RU" altLang="uk-UA" sz="2100" b="0" u="sng" dirty="0" smtClean="0"/>
            </a:br>
            <a:r>
              <a:rPr lang="ru-RU" altLang="uk-UA" sz="31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altLang="uk-UA" sz="3100" u="sng" dirty="0" smtClean="0">
                <a:latin typeface="Times New Roman" pitchFamily="18" charset="0"/>
                <a:cs typeface="Times New Roman" pitchFamily="18" charset="0"/>
              </a:rPr>
              <a:t>III этап развития Медицинской этики. Создание медицинских факультетов при университетах и объединение врачей в корпорации</a:t>
            </a:r>
            <a:r>
              <a:rPr lang="en-US" altLang="uk-UA" sz="2000" u="sng" dirty="0" smtClean="0"/>
              <a:t/>
            </a:r>
            <a:br>
              <a:rPr lang="en-US" altLang="uk-UA" sz="2000" u="sng" dirty="0" smtClean="0"/>
            </a:br>
            <a:endParaRPr lang="ru-RU" altLang="uk-UA" sz="2000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ru-RU" altLang="uk-UA" sz="2500" dirty="0" smtClean="0"/>
              <a:t>В 10 в. начала формироваться медицинская школа </a:t>
            </a:r>
            <a:r>
              <a:rPr lang="ru-RU" altLang="uk-UA" sz="2500" b="1" dirty="0" smtClean="0"/>
              <a:t>в Салерно</a:t>
            </a:r>
            <a:r>
              <a:rPr lang="ru-RU" altLang="uk-UA" sz="2500" dirty="0" smtClean="0"/>
              <a:t>, достигшая расцвета в 12 в., занимавшаяся переводами медицинских книг с арабского на латынь. Это была </a:t>
            </a:r>
            <a:r>
              <a:rPr lang="ru-RU" altLang="uk-UA" sz="2500" b="1" dirty="0" smtClean="0"/>
              <a:t>светская</a:t>
            </a:r>
            <a:r>
              <a:rPr lang="ru-RU" altLang="uk-UA" sz="2500" dirty="0" smtClean="0"/>
              <a:t> школа не церковная. Ее главная заслуга – создание новой медицинской литературы. Курс обучения был 3-года философии, 5-лет медицины, 1-год практики, экзамен, после получалась лицензия. Это был первый факультет на Востоке. Вслед за ним стали открываться университеты и в Европе.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5438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uk-UA" sz="2000" u="sng" smtClean="0"/>
              <a:t>III этап развития Медицинской этики. Создание медицинских факультетов при университетах и объединение врачей в корпорации</a:t>
            </a:r>
            <a:r>
              <a:rPr lang="en-US" altLang="uk-UA" sz="2000" u="sng" smtClean="0"/>
              <a:t/>
            </a:r>
            <a:br>
              <a:rPr lang="en-US" altLang="uk-UA" sz="2000" u="sng" smtClean="0"/>
            </a:br>
            <a:endParaRPr lang="ru-RU" altLang="uk-UA" sz="2000" u="sng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ctr" eaLnBrk="1" hangingPunct="1">
              <a:lnSpc>
                <a:spcPct val="90000"/>
              </a:lnSpc>
            </a:pPr>
            <a:endParaRPr lang="ru-RU" altLang="uk-UA" sz="3000" smtClean="0"/>
          </a:p>
          <a:p>
            <a:pPr algn="just" eaLnBrk="1" hangingPunct="1">
              <a:lnSpc>
                <a:spcPct val="90000"/>
              </a:lnSpc>
            </a:pPr>
            <a:r>
              <a:rPr lang="ru-RU" altLang="uk-UA" b="1" smtClean="0"/>
              <a:t>Первый в России Московский университет был открыт в 1755г. Медицинский факультет начал работу 1758г</a:t>
            </a:r>
            <a:r>
              <a:rPr lang="ru-RU" altLang="uk-UA" smtClean="0"/>
              <a:t>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uk-UA" smtClean="0"/>
              <a:t>Большую роль в развитии медицинской этики в России сыграли труды декана медицинского факультета Московского университета       </a:t>
            </a:r>
            <a:r>
              <a:rPr lang="ru-RU" altLang="uk-UA" b="1" smtClean="0"/>
              <a:t>М.Я. Мудрова</a:t>
            </a:r>
            <a:r>
              <a:rPr lang="ru-RU" altLang="uk-UA" sz="3400" b="1" smtClean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85728"/>
            <a:ext cx="8558242" cy="5886472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МОРАЛЬ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- это форма общественного сознания людей, которая определяется общественным бытием, т.е.  социально обусловлена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НРАВСТВЕННОСТЬ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это реальное воплощение морали в жизнь через совокупность обычаев, нравов, поведение людей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5759450" cy="5616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"Слово о благочестии и нравственных качествах </a:t>
            </a:r>
            <a:r>
              <a:rPr lang="ru-RU" dirty="0" err="1" smtClean="0"/>
              <a:t>гиппократова</a:t>
            </a:r>
            <a:r>
              <a:rPr lang="ru-RU" dirty="0" smtClean="0"/>
              <a:t> врача" (1814)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"Слово о том, как учить и учиться Медицине фактической, или деятельному Врачебному Искусству при постелях больных" (1820)</a:t>
            </a:r>
          </a:p>
        </p:txBody>
      </p:sp>
      <p:pic>
        <p:nvPicPr>
          <p:cNvPr id="66564" name="Picture 4" descr="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404813"/>
            <a:ext cx="2789237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051050" y="620713"/>
            <a:ext cx="3794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4400" b="1">
                <a:solidFill>
                  <a:srgbClr val="FF3300"/>
                </a:solidFill>
              </a:rPr>
              <a:t>М. Я. Мудров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6656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uk-UA" sz="2400" b="0" u="sng" smtClean="0"/>
              <a:t/>
            </a:r>
            <a:br>
              <a:rPr lang="ru-RU" altLang="uk-UA" sz="2400" b="0" u="sng" smtClean="0"/>
            </a:br>
            <a:r>
              <a:rPr lang="ru-RU" altLang="uk-UA" sz="2000" u="sng" smtClean="0"/>
              <a:t>III этап развития Медицинской этики. Создание медицинских факультетов при университетах и объединение врачей в корпорации</a:t>
            </a:r>
            <a:r>
              <a:rPr lang="en-US" altLang="uk-UA" sz="2000" u="sng" smtClean="0"/>
              <a:t/>
            </a:r>
            <a:br>
              <a:rPr lang="en-US" altLang="uk-UA" sz="2000" u="sng" smtClean="0"/>
            </a:br>
            <a:endParaRPr lang="ru-RU" altLang="uk-UA" sz="2000" u="sng" smtClean="0"/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 algn="just" eaLnBrk="1" hangingPunct="1"/>
            <a:r>
              <a:rPr lang="ru-RU" altLang="uk-UA" sz="2400" smtClean="0"/>
              <a:t>Выпускники медицинских факультетов давали так называемые факультетское обещание, текст которого обычно являлся вариантом клятвы Гиппократа.</a:t>
            </a:r>
          </a:p>
          <a:p>
            <a:pPr eaLnBrk="1" hangingPunct="1"/>
            <a:endParaRPr lang="ru-RU" altLang="uk-UA" sz="2400" smtClean="0"/>
          </a:p>
        </p:txBody>
      </p:sp>
      <p:pic>
        <p:nvPicPr>
          <p:cNvPr id="56324" name="Picture 7" descr="tit_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989139"/>
            <a:ext cx="4183062" cy="315437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75438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uk-UA" sz="2000" u="sng" smtClean="0"/>
              <a:t>III этап развития Медицинской этики. Создание медицинских факультетов при университетах и объединение врачей в корпорации</a:t>
            </a:r>
            <a:r>
              <a:rPr lang="en-US" altLang="uk-UA" sz="2000" u="sng" smtClean="0"/>
              <a:t/>
            </a:r>
            <a:br>
              <a:rPr lang="en-US" altLang="uk-UA" sz="2000" u="sng" smtClean="0"/>
            </a:br>
            <a:endParaRPr lang="ru-RU" altLang="uk-UA" sz="2000" u="sng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ru-RU" altLang="uk-UA" sz="2900" b="1" smtClean="0"/>
              <a:t>В начале 19 в. английский врач из Манчестера Т. Персиваль в книге “Медицинская этика” изложил “свод установленных правил и наставлений применительно к поведению врачей и хирургов в госпиталях и частной практики, в отношению к аптекарям, в случае которые требуют знания законов”(1803).      </a:t>
            </a:r>
            <a:r>
              <a:rPr lang="ru-RU" altLang="uk-UA" sz="2900" smtClean="0"/>
              <a:t> </a:t>
            </a:r>
            <a:endParaRPr lang="ru-RU" altLang="uk-UA" sz="29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2000" u="sng" smtClean="0"/>
              <a:t>III этап развития Медицинской этики. Создание медицинских факультетов при университетах и объединение врачей в корпорации</a:t>
            </a:r>
            <a:r>
              <a:rPr lang="en-US" altLang="uk-UA" sz="2000" u="sng" smtClean="0"/>
              <a:t/>
            </a:r>
            <a:br>
              <a:rPr lang="en-US" altLang="uk-UA" sz="2000" u="sng" smtClean="0"/>
            </a:br>
            <a:endParaRPr lang="ru-RU" altLang="uk-UA" sz="2000" u="sng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ru-RU" altLang="uk-UA" sz="2900" smtClean="0"/>
              <a:t>В предисловии Персиваль указывает, что хотел назвать работу “медицинская юриспруденция”, но понял, что это неправильно, </a:t>
            </a:r>
            <a:r>
              <a:rPr lang="ru-RU" altLang="uk-UA" sz="2900" b="1" smtClean="0"/>
              <a:t>так как еще не написаны законы на все случаи жизни, которые встречаются в медицинской практике. Да и как написать законы для тех случаев, когда главным судьей служит совесть или мнение коллег.</a:t>
            </a:r>
          </a:p>
          <a:p>
            <a:pPr eaLnBrk="1" hangingPunct="1"/>
            <a:endParaRPr lang="ru-RU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5438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uk-UA" sz="2000" u="sng" smtClean="0"/>
              <a:t>III этап развития Медицинской этики. Создание медицинских факультетов при университетах и объединение врачей в корпорации</a:t>
            </a:r>
            <a:r>
              <a:rPr lang="en-US" altLang="uk-UA" sz="2000" u="sng" smtClean="0"/>
              <a:t/>
            </a:r>
            <a:br>
              <a:rPr lang="en-US" altLang="uk-UA" sz="2000" u="sng" smtClean="0"/>
            </a:br>
            <a:endParaRPr lang="ru-RU" altLang="uk-UA" sz="2000" u="sng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ru-RU" altLang="uk-UA" sz="3600" b="1" smtClean="0"/>
              <a:t>Труды Т. Персиваля и М. Я. Мудрова подводят итог третьему этапу развития медицинской этики.</a:t>
            </a:r>
          </a:p>
          <a:p>
            <a:pPr eaLnBrk="1" hangingPunct="1"/>
            <a:endParaRPr lang="ru-RU" altLang="uk-UA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uk-UA" sz="2900" b="0" u="sng" smtClean="0"/>
              <a:t>IV </a:t>
            </a:r>
            <a:r>
              <a:rPr lang="ru-RU" altLang="uk-UA" sz="2900" b="0" u="sng" smtClean="0"/>
              <a:t>этап развития Медицинской этики</a:t>
            </a:r>
            <a:r>
              <a:rPr lang="ru-RU" altLang="uk-UA" sz="2900" b="0" smtClean="0"/>
              <a:t> </a:t>
            </a:r>
            <a:br>
              <a:rPr lang="ru-RU" altLang="uk-UA" sz="2900" b="0" smtClean="0"/>
            </a:br>
            <a:r>
              <a:rPr lang="ru-RU" altLang="uk-UA" sz="2900" b="0" smtClean="0"/>
              <a:t>                             </a:t>
            </a:r>
            <a:r>
              <a:rPr lang="ru-RU" altLang="uk-UA" sz="2900" b="0" u="sng" smtClean="0"/>
              <a:t>Деонтологический этап</a:t>
            </a:r>
            <a:endParaRPr lang="ru-RU" altLang="uk-UA" sz="2000" b="0" u="sng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uk-UA" sz="2600" b="1" u="sng" smtClean="0"/>
              <a:t>IV</a:t>
            </a:r>
            <a:r>
              <a:rPr lang="ru-RU" altLang="uk-UA" sz="2600" b="1" u="sng" smtClean="0"/>
              <a:t> этап развития Медицинской  этики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uk-UA" sz="2600" b="1" u="sng" smtClean="0"/>
              <a:t>Деонтологический этап </a:t>
            </a:r>
          </a:p>
          <a:p>
            <a:pPr algn="just" eaLnBrk="1" hangingPunct="1"/>
            <a:r>
              <a:rPr lang="ru-RU" altLang="uk-UA" b="1" smtClean="0"/>
              <a:t>Деонтология (от греч. </a:t>
            </a:r>
            <a:r>
              <a:rPr lang="en-US" altLang="uk-UA" b="1" smtClean="0"/>
              <a:t>deontos</a:t>
            </a:r>
            <a:r>
              <a:rPr lang="ru-RU" altLang="uk-UA" b="1" smtClean="0"/>
              <a:t>   должное и </a:t>
            </a:r>
            <a:r>
              <a:rPr lang="en-US" altLang="uk-UA" b="1" smtClean="0"/>
              <a:t>logos</a:t>
            </a:r>
            <a:r>
              <a:rPr lang="ru-RU" altLang="uk-UA" b="1" smtClean="0"/>
              <a:t>  -учение) – раздел </a:t>
            </a:r>
            <a:r>
              <a:rPr lang="ru-RU" altLang="uk-UA" b="1" i="1" smtClean="0"/>
              <a:t>этики</a:t>
            </a:r>
            <a:r>
              <a:rPr lang="ru-RU" altLang="uk-UA" b="1" smtClean="0"/>
              <a:t>, в котором рассматриваются проблемы долга и моральных требований. </a:t>
            </a:r>
            <a:endParaRPr lang="ru-RU" altLang="uk-UA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857232"/>
            <a:ext cx="8243916" cy="495778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Четвертый этап развития медицинской этики (</a:t>
            </a:r>
            <a:r>
              <a:rPr lang="ru-RU" b="1" dirty="0" err="1" smtClean="0">
                <a:solidFill>
                  <a:srgbClr val="FF0000"/>
                </a:solidFill>
              </a:rPr>
              <a:t>деонтологический</a:t>
            </a:r>
            <a:r>
              <a:rPr lang="ru-RU" b="1" dirty="0" smtClean="0">
                <a:solidFill>
                  <a:srgbClr val="FF0000"/>
                </a:solidFill>
              </a:rPr>
              <a:t>) начался в эпоху капитализма.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/>
              <a:t>    На первый план выступили экономические интересы медицинских работников, часто не совпадающие с интересами их пациентов. Поэтому врачам понадобилось напоминать об их долге гуманистов.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68413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Деонтология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smtClean="0"/>
              <a:t>– это рассуждение о том, как должно поступать в той или иной ситуации и как поступать нельзя.</a:t>
            </a:r>
            <a:r>
              <a:rPr lang="ru-RU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/>
              <a:t>   </a:t>
            </a:r>
            <a:endParaRPr lang="ru-RU" dirty="0" smtClean="0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539750" y="3933825"/>
            <a:ext cx="1435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200" b="1">
                <a:solidFill>
                  <a:srgbClr val="FF3300"/>
                </a:solidFill>
              </a:rPr>
              <a:t>Этика</a:t>
            </a:r>
            <a:r>
              <a:rPr kumimoji="0" lang="ru-RU" sz="3200" b="1"/>
              <a:t> 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2447925" y="3213100"/>
            <a:ext cx="6696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Надстройка </a:t>
            </a:r>
          </a:p>
          <a:p>
            <a:r>
              <a:rPr kumimoji="0" lang="ru-RU" sz="2800" b="1"/>
              <a:t>Деонтология</a:t>
            </a:r>
            <a:r>
              <a:rPr kumimoji="0" lang="ru-RU" sz="2400" b="1"/>
              <a:t> (следствие этих ценностей)</a:t>
            </a:r>
          </a:p>
          <a:p>
            <a:endParaRPr lang="ru-RU" sz="3200"/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2484438" y="4359275"/>
            <a:ext cx="508952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Базис </a:t>
            </a:r>
          </a:p>
          <a:p>
            <a:r>
              <a:rPr kumimoji="0" lang="ru-RU" sz="3200" b="1"/>
              <a:t>Аксиология</a:t>
            </a:r>
            <a:r>
              <a:rPr kumimoji="0" lang="ru-RU" sz="2800" b="1"/>
              <a:t> </a:t>
            </a:r>
            <a:r>
              <a:rPr kumimoji="0" lang="ru-RU" b="1"/>
              <a:t>(моральные ценности)</a:t>
            </a:r>
          </a:p>
          <a:p>
            <a:endParaRPr lang="ru-RU" sz="2400"/>
          </a:p>
        </p:txBody>
      </p:sp>
      <p:cxnSp>
        <p:nvCxnSpPr>
          <p:cNvPr id="69647" name="AutoShape 15"/>
          <p:cNvCxnSpPr>
            <a:cxnSpLocks noChangeShapeType="1"/>
            <a:stCxn id="69640" idx="3"/>
            <a:endCxn id="69642" idx="1"/>
          </p:cNvCxnSpPr>
          <p:nvPr/>
        </p:nvCxnSpPr>
        <p:spPr bwMode="auto">
          <a:xfrm flipV="1">
            <a:off x="1974850" y="3898900"/>
            <a:ext cx="473075" cy="325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49" name="AutoShape 17"/>
          <p:cNvCxnSpPr>
            <a:cxnSpLocks noChangeShapeType="1"/>
            <a:stCxn id="69640" idx="3"/>
            <a:endCxn id="69643" idx="1"/>
          </p:cNvCxnSpPr>
          <p:nvPr/>
        </p:nvCxnSpPr>
        <p:spPr bwMode="auto">
          <a:xfrm>
            <a:off x="1974850" y="4224338"/>
            <a:ext cx="509588" cy="882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9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9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9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  <p:bldP spid="696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uk-UA" sz="2900" b="0" u="sng" smtClean="0"/>
              <a:t>IV </a:t>
            </a:r>
            <a:r>
              <a:rPr lang="ru-RU" altLang="uk-UA" sz="2900" b="0" u="sng" smtClean="0"/>
              <a:t>этап развития Медицинской этики</a:t>
            </a:r>
            <a:r>
              <a:rPr lang="ru-RU" altLang="uk-UA" sz="2900" b="0" smtClean="0"/>
              <a:t> </a:t>
            </a:r>
            <a:br>
              <a:rPr lang="ru-RU" altLang="uk-UA" sz="2900" b="0" smtClean="0"/>
            </a:br>
            <a:r>
              <a:rPr lang="ru-RU" altLang="uk-UA" sz="2900" b="0" smtClean="0"/>
              <a:t>                             </a:t>
            </a:r>
            <a:r>
              <a:rPr lang="ru-RU" altLang="uk-UA" sz="2900" b="0" u="sng" smtClean="0"/>
              <a:t>Деонтологический этап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ru-RU" altLang="uk-UA" sz="4000" dirty="0" smtClean="0"/>
              <a:t>Термин «деонтология» введен англ. философом Бентамом, который употреблял его для обозначения </a:t>
            </a:r>
            <a:r>
              <a:rPr lang="ru-RU" altLang="uk-UA" sz="4000" b="1" dirty="0" smtClean="0"/>
              <a:t>учения о нравственности в целом.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5" name="Picture 7" descr="nb_sculpture_david_jean-pierre_jeremy_bentham_london_senate_ho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4263" y="260350"/>
            <a:ext cx="2979737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9850"/>
            <a:ext cx="5976938" cy="42481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"Деонтология, или наука о морали”</a:t>
            </a:r>
            <a:r>
              <a:rPr lang="ru-RU" sz="2400" dirty="0" smtClean="0">
                <a:solidFill>
                  <a:srgbClr val="FF0000"/>
                </a:solidFill>
              </a:rPr>
              <a:t> (1834)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«</a:t>
            </a:r>
            <a:r>
              <a:rPr lang="ru-RU" sz="2800" i="1" dirty="0" smtClean="0"/>
              <a:t>Добро, нравственный смысл в наших поступках определяются их результатом – тем, какое они доставляют нам удовольствие (насколько выгодны) и насколько помогают избегать страданий».</a:t>
            </a:r>
            <a:r>
              <a:rPr lang="ru-RU" sz="2800" dirty="0" smtClean="0"/>
              <a:t> 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692275" y="404813"/>
            <a:ext cx="4608513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3600" b="1">
                <a:solidFill>
                  <a:srgbClr val="FF3300"/>
                </a:solidFill>
              </a:rPr>
              <a:t>Джереми Бентам</a:t>
            </a:r>
            <a:r>
              <a:rPr kumimoji="0" lang="ru-RU" sz="3200"/>
              <a:t>     (</a:t>
            </a:r>
            <a:r>
              <a:rPr kumimoji="0" lang="en-US" sz="3200"/>
              <a:t>J</a:t>
            </a:r>
            <a:r>
              <a:rPr kumimoji="0" lang="ru-RU" sz="3200"/>
              <a:t>. </a:t>
            </a:r>
            <a:r>
              <a:rPr kumimoji="0" lang="en-US" sz="3200"/>
              <a:t>Bentham</a:t>
            </a:r>
            <a:r>
              <a:rPr kumimoji="0" lang="ru-RU" sz="3200"/>
              <a:t>) - английский философ и правовед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686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И. Кант указывал, что относиться с одобрением к хорошему и с осуждением к плохому, испытывать внутреннюю удовлетворенность своими добрыми поступками и угрызения совести от аморальных действий человек может только в том случае, если он уже является моральной личностью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uk-UA" sz="2900" b="0" u="sng" smtClean="0"/>
              <a:t>IV </a:t>
            </a:r>
            <a:r>
              <a:rPr lang="ru-RU" altLang="uk-UA" sz="2900" b="0" u="sng" smtClean="0"/>
              <a:t>этап развития Медицинской этики</a:t>
            </a:r>
            <a:r>
              <a:rPr lang="ru-RU" altLang="uk-UA" sz="2900" b="0" smtClean="0"/>
              <a:t> </a:t>
            </a:r>
            <a:br>
              <a:rPr lang="ru-RU" altLang="uk-UA" sz="2900" b="0" smtClean="0"/>
            </a:br>
            <a:r>
              <a:rPr lang="ru-RU" altLang="uk-UA" sz="2900" b="0" smtClean="0"/>
              <a:t>                             </a:t>
            </a:r>
            <a:r>
              <a:rPr lang="ru-RU" altLang="uk-UA" sz="2900" b="0" u="sng" smtClean="0"/>
              <a:t>Деонтологический этап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ru-RU" altLang="uk-UA" sz="3600" dirty="0" smtClean="0"/>
              <a:t> Бентам - британский юрист и мыслитель (первая треть 19 века) является виднейшим представителем утилитаризма В основе его этической теории лежит принцип полезности</a:t>
            </a:r>
            <a:r>
              <a:rPr lang="ru-RU" altLang="uk-UA" sz="2900" dirty="0" smtClean="0"/>
              <a:t>. </a:t>
            </a:r>
            <a:endParaRPr lang="ru-RU" alt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uk-UA" sz="2900" b="0" u="sng" smtClean="0"/>
              <a:t>IV </a:t>
            </a:r>
            <a:r>
              <a:rPr lang="ru-RU" altLang="uk-UA" sz="2900" b="0" u="sng" smtClean="0"/>
              <a:t>этап развития Медицинской этики</a:t>
            </a:r>
            <a:r>
              <a:rPr lang="ru-RU" altLang="uk-UA" sz="2900" b="0" smtClean="0"/>
              <a:t> </a:t>
            </a:r>
            <a:br>
              <a:rPr lang="ru-RU" altLang="uk-UA" sz="2900" b="0" smtClean="0"/>
            </a:br>
            <a:r>
              <a:rPr lang="ru-RU" altLang="uk-UA" sz="2900" b="0" smtClean="0"/>
              <a:t>                             </a:t>
            </a:r>
            <a:r>
              <a:rPr lang="ru-RU" altLang="uk-UA" sz="2900" b="0" u="sng" smtClean="0"/>
              <a:t>Деонтологический этап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ru-RU" altLang="uk-UA" sz="2900" b="1" smtClean="0"/>
              <a:t>Добро, нравственный смысл в наших поступках определяются их результатом – насколько они доставляют нам удовольствие (насколько выгодны) и насколько помогают избегать страданий.</a:t>
            </a:r>
            <a:r>
              <a:rPr lang="ru-RU" altLang="uk-UA" sz="2900" smtClean="0"/>
              <a:t> </a:t>
            </a:r>
            <a:r>
              <a:rPr lang="ru-RU" altLang="uk-UA" sz="2900" b="1" smtClean="0"/>
              <a:t>Так как с точки зрения морали все люди равны, они всегда должны помнить об общественном интересе, который есть совокупность личных интересов. </a:t>
            </a:r>
          </a:p>
          <a:p>
            <a:pPr eaLnBrk="1" hangingPunct="1"/>
            <a:endParaRPr lang="ru-RU" altLang="uk-UA" smtClean="0"/>
          </a:p>
          <a:p>
            <a:pPr eaLnBrk="1" hangingPunct="1"/>
            <a:endParaRPr lang="ru-RU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uk-UA" sz="2900" b="0" u="sng" smtClean="0"/>
              <a:t>IV </a:t>
            </a:r>
            <a:r>
              <a:rPr lang="ru-RU" altLang="uk-UA" sz="2900" b="0" u="sng" smtClean="0"/>
              <a:t>этап развития Медицинской этики</a:t>
            </a:r>
            <a:r>
              <a:rPr lang="ru-RU" altLang="uk-UA" sz="2900" b="0" smtClean="0"/>
              <a:t> </a:t>
            </a:r>
            <a:br>
              <a:rPr lang="ru-RU" altLang="uk-UA" sz="2900" b="0" smtClean="0"/>
            </a:br>
            <a:r>
              <a:rPr lang="ru-RU" altLang="uk-UA" sz="2900" b="0" smtClean="0"/>
              <a:t>                             </a:t>
            </a:r>
            <a:r>
              <a:rPr lang="ru-RU" altLang="uk-UA" sz="2900" b="0" u="sng" smtClean="0"/>
              <a:t>Деонтологический этап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ru-RU" altLang="uk-UA" sz="2800" b="1" smtClean="0"/>
              <a:t>В конечном счете по мнению И. Бентама нравственный смысл наших поступков определяется тем, насколько они соответствуют формуле: “Наибольшее счастье наибольшего числа людей”. Чтобы достичь этой цели, человек должен владеть “моральной арифметикой” - объективно рассчитывать все удовольствия и все страдания проистекающие из его действий</a:t>
            </a:r>
            <a:r>
              <a:rPr lang="ru-RU" altLang="uk-UA" sz="2600" smtClean="0"/>
              <a:t>. </a:t>
            </a:r>
            <a:endParaRPr lang="ru-RU" altLang="uk-UA" sz="2600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uk-UA" sz="2900" b="0" u="sng" smtClean="0"/>
              <a:t>IV </a:t>
            </a:r>
            <a:r>
              <a:rPr lang="ru-RU" altLang="uk-UA" sz="2900" b="0" u="sng" smtClean="0"/>
              <a:t>этап развития Медицинской этики</a:t>
            </a:r>
            <a:r>
              <a:rPr lang="ru-RU" altLang="uk-UA" sz="2900" b="0" smtClean="0"/>
              <a:t> </a:t>
            </a:r>
            <a:br>
              <a:rPr lang="ru-RU" altLang="uk-UA" sz="2900" b="0" smtClean="0"/>
            </a:br>
            <a:r>
              <a:rPr lang="ru-RU" altLang="uk-UA" sz="2900" b="0" smtClean="0"/>
              <a:t>                             </a:t>
            </a:r>
            <a:r>
              <a:rPr lang="ru-RU" altLang="uk-UA" sz="2900" b="0" u="sng" smtClean="0"/>
              <a:t>Деонтологический этап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ru-RU" altLang="uk-UA" sz="2800" smtClean="0"/>
              <a:t>Бентам составил своего рода шкалу – “лестницу удовольствий” и “лестницу страданий”, с учетом их интенсивности, продолжительности и т.д. С целью популяризации этой теории он сочинил стихотворение: “</a:t>
            </a:r>
            <a:r>
              <a:rPr lang="ru-RU" altLang="uk-UA" sz="2800" b="1" smtClean="0"/>
              <a:t>И удовольствие, и боль мы можем “сосчитать”. Какими могут быть они, нам нужно четко знать. Они бывают интенсивны, бывают длительны, быстры, результативны и чисты.</a:t>
            </a:r>
          </a:p>
          <a:p>
            <a:pPr eaLnBrk="1" hangingPunct="1">
              <a:buFont typeface="Wingdings" pitchFamily="2" charset="2"/>
              <a:buNone/>
            </a:pPr>
            <a:endParaRPr lang="ru-RU" altLang="uk-UA" sz="2800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uk-UA" sz="2900" b="0" u="sng" smtClean="0"/>
              <a:t>IV </a:t>
            </a:r>
            <a:r>
              <a:rPr lang="ru-RU" altLang="uk-UA" sz="2900" b="0" u="sng" smtClean="0"/>
              <a:t>этап развития Медицинской этики</a:t>
            </a:r>
            <a:r>
              <a:rPr lang="ru-RU" altLang="uk-UA" sz="2900" b="0" smtClean="0"/>
              <a:t> </a:t>
            </a:r>
            <a:br>
              <a:rPr lang="ru-RU" altLang="uk-UA" sz="2900" b="0" smtClean="0"/>
            </a:br>
            <a:r>
              <a:rPr lang="ru-RU" altLang="uk-UA" sz="2900" b="0" smtClean="0"/>
              <a:t>                             </a:t>
            </a:r>
            <a:r>
              <a:rPr lang="ru-RU" altLang="uk-UA" sz="2900" b="0" u="sng" smtClean="0"/>
              <a:t>Деонтологический этап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uk-UA" sz="2600" smtClean="0"/>
              <a:t>В современном обществе есть немало сторонников этики утилитаризма, которые, например, в отношении детей с анэнцефалией рекомендуют </a:t>
            </a:r>
            <a:r>
              <a:rPr lang="ru-RU" altLang="uk-UA" sz="2600" b="1" smtClean="0"/>
              <a:t>эвтаназию</a:t>
            </a:r>
            <a:r>
              <a:rPr lang="ru-RU" altLang="uk-UA" sz="2600" smtClean="0"/>
              <a:t> и</a:t>
            </a:r>
            <a:r>
              <a:rPr lang="en-US" altLang="uk-UA" sz="2600" smtClean="0"/>
              <a:t> </a:t>
            </a:r>
            <a:r>
              <a:rPr lang="ru-RU" altLang="uk-UA" sz="2600" smtClean="0"/>
              <a:t>считают безусловно оправданным использование их органов для трансплантации.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uk-UA" sz="2600" i="1" smtClean="0"/>
              <a:t>Однако следует отметить, что современная медицинская практика всегда связана с расчетом степени риска медицинского вмешательства (соотношения пользы и неизбежных побочных осложнений (вреда)), и поэтому косвенно подчиняется логике этики утилитаризма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s://ds02.infourok.ru/uploads/ex/0578/00055ca7-9eafd4ff/640/img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s://ds02.infourok.ru/uploads/ex/0578/00055ca7-9eafd4ff/img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420938"/>
            <a:ext cx="7524750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b="1" smtClean="0"/>
              <a:t>    Всемирная медицинская ассоциация</a:t>
            </a:r>
            <a:r>
              <a:rPr lang="ru-RU" smtClean="0"/>
              <a:t> – </a:t>
            </a:r>
            <a:r>
              <a:rPr lang="ru-RU" b="1" smtClean="0"/>
              <a:t>ВМА (1947)</a:t>
            </a:r>
            <a:r>
              <a:rPr lang="ru-RU" smtClean="0"/>
              <a:t> </a:t>
            </a:r>
          </a:p>
          <a:p>
            <a:pPr marL="609600" indent="-609600" eaLnBrk="1" hangingPunct="1"/>
            <a:r>
              <a:rPr lang="ru-RU" smtClean="0"/>
              <a:t>Женевская декларация (1948)</a:t>
            </a:r>
          </a:p>
          <a:p>
            <a:pPr marL="609600" indent="-609600" eaLnBrk="1" hangingPunct="1"/>
            <a:r>
              <a:rPr lang="ru-RU" smtClean="0"/>
              <a:t>Международный кодекс медицинской этики (1949)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908175" y="882650"/>
            <a:ext cx="6570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200" b="1">
                <a:solidFill>
                  <a:schemeClr val="tx2"/>
                </a:solidFill>
              </a:rPr>
              <a:t>«</a:t>
            </a:r>
            <a:r>
              <a:rPr kumimoji="0" lang="ru-RU" sz="4000" b="1">
                <a:solidFill>
                  <a:schemeClr val="tx2"/>
                </a:solidFill>
              </a:rPr>
              <a:t>Нюрнбергский</a:t>
            </a:r>
            <a:r>
              <a:rPr kumimoji="0" lang="ru-RU" sz="3200" b="1">
                <a:solidFill>
                  <a:schemeClr val="tx2"/>
                </a:solidFill>
              </a:rPr>
              <a:t> кодекс» (1947)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Презентация на тему: 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8786874" cy="6590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photo-zhurnal.ru/images/1528679_bioetika-prezentac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16467" cy="6387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presentation.ru/documents/05cdb4f51f0e46fa3f4c363bc8dbad09/img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89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s://mypresentation.ru/documents/05cdb4f51f0e46fa3f4c363bc8dbad09/img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6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1890</Words>
  <Application>Microsoft Office PowerPoint</Application>
  <PresentationFormat>Экран (4:3)</PresentationFormat>
  <Paragraphs>129</Paragraphs>
  <Slides>57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 Введение в специальность. Биоэтика   профессор Цыбусов Сергей Николаевич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История развития биомедицинской этики.</vt:lpstr>
      <vt:lpstr>Слайд 12</vt:lpstr>
      <vt:lpstr>I этап развития Медицинской  этики период неолита  -   V - IV вв. до н. э. </vt:lpstr>
      <vt:lpstr>Слайд 14</vt:lpstr>
      <vt:lpstr>Слайд 15</vt:lpstr>
      <vt:lpstr>Слайд 16</vt:lpstr>
      <vt:lpstr>Слайд 17</vt:lpstr>
      <vt:lpstr>I этап развития Медицинской  этики </vt:lpstr>
      <vt:lpstr>I этап развития Медицинской  этики</vt:lpstr>
      <vt:lpstr>Слайд 20</vt:lpstr>
      <vt:lpstr>Эту клятву давали выпускники знаменитой школы асклепиадов, родоначальником которой считался бог медицины Асклепий.   Самым  известным ее выпускником был знаменитый Гиппократ   Великий Косский. </vt:lpstr>
      <vt:lpstr>Слайд 22</vt:lpstr>
      <vt:lpstr>                             «Клятва Гиппократа» </vt:lpstr>
      <vt:lpstr>                              «Клятва Гиппократа»</vt:lpstr>
      <vt:lpstr>Слайд 25</vt:lpstr>
      <vt:lpstr>«Клятва Гиппократа»</vt:lpstr>
      <vt:lpstr>Слайд 27</vt:lpstr>
      <vt:lpstr>Слайд 28</vt:lpstr>
      <vt:lpstr>I I этап развития Медицинской  этики            Становление монотеистических религий </vt:lpstr>
      <vt:lpstr>I I этап развития Медицинской  этики            Становление монотеистических религий </vt:lpstr>
      <vt:lpstr>Христианство  </vt:lpstr>
      <vt:lpstr>I I этап развития Медицинской  этики            Становление монотеистических религий </vt:lpstr>
      <vt:lpstr>Слайд 33</vt:lpstr>
      <vt:lpstr>Слайд 34</vt:lpstr>
      <vt:lpstr>Слайд 35</vt:lpstr>
      <vt:lpstr>Слайд 36</vt:lpstr>
      <vt:lpstr>Слайд 37</vt:lpstr>
      <vt:lpstr>            III этап развития Медицинской этики. Создание медицинских факультетов при университетах и объединение врачей в корпорации </vt:lpstr>
      <vt:lpstr>III этап развития Медицинской этики. Создание медицинских факультетов при университетах и объединение врачей в корпорации </vt:lpstr>
      <vt:lpstr>Слайд 40</vt:lpstr>
      <vt:lpstr> III этап развития Медицинской этики. Создание медицинских факультетов при университетах и объединение врачей в корпорации </vt:lpstr>
      <vt:lpstr>III этап развития Медицинской этики. Создание медицинских факультетов при университетах и объединение врачей в корпорации </vt:lpstr>
      <vt:lpstr>III этап развития Медицинской этики. Создание медицинских факультетов при университетах и объединение врачей в корпорации </vt:lpstr>
      <vt:lpstr>III этап развития Медицинской этики. Создание медицинских факультетов при университетах и объединение врачей в корпорации </vt:lpstr>
      <vt:lpstr>IV этап развития Медицинской этики                               Деонтологический этап</vt:lpstr>
      <vt:lpstr>Слайд 46</vt:lpstr>
      <vt:lpstr>Слайд 47</vt:lpstr>
      <vt:lpstr>IV этап развития Медицинской этики                               Деонтологический этап</vt:lpstr>
      <vt:lpstr>Слайд 49</vt:lpstr>
      <vt:lpstr>IV этап развития Медицинской этики                               Деонтологический этап</vt:lpstr>
      <vt:lpstr>IV этап развития Медицинской этики                               Деонтологический этап</vt:lpstr>
      <vt:lpstr>IV этап развития Медицинской этики                               Деонтологический этап</vt:lpstr>
      <vt:lpstr>IV этап развития Медицинской этики                               Деонтологический этап</vt:lpstr>
      <vt:lpstr>IV этап развития Медицинской этики                               Деонтологический этап</vt:lpstr>
      <vt:lpstr>Слайд 55</vt:lpstr>
      <vt:lpstr>Слайд 56</vt:lpstr>
      <vt:lpstr>Слайд 57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Введение в специальность. Биоэтика   профессор Цыбусов Сергей Николаевич </dc:title>
  <dc:creator>1</dc:creator>
  <cp:lastModifiedBy>1</cp:lastModifiedBy>
  <cp:revision>6</cp:revision>
  <dcterms:created xsi:type="dcterms:W3CDTF">2019-09-20T06:50:46Z</dcterms:created>
  <dcterms:modified xsi:type="dcterms:W3CDTF">2019-10-15T10:55:10Z</dcterms:modified>
</cp:coreProperties>
</file>