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03AC-2696-4DD0-8512-1E3426614F4A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EE0A-9354-4793-A6C4-FD66D153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03AC-2696-4DD0-8512-1E3426614F4A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EE0A-9354-4793-A6C4-FD66D153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03AC-2696-4DD0-8512-1E3426614F4A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EE0A-9354-4793-A6C4-FD66D153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03AC-2696-4DD0-8512-1E3426614F4A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EE0A-9354-4793-A6C4-FD66D153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03AC-2696-4DD0-8512-1E3426614F4A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EE0A-9354-4793-A6C4-FD66D153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03AC-2696-4DD0-8512-1E3426614F4A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EE0A-9354-4793-A6C4-FD66D153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03AC-2696-4DD0-8512-1E3426614F4A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EE0A-9354-4793-A6C4-FD66D153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03AC-2696-4DD0-8512-1E3426614F4A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EE0A-9354-4793-A6C4-FD66D153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03AC-2696-4DD0-8512-1E3426614F4A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EE0A-9354-4793-A6C4-FD66D153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03AC-2696-4DD0-8512-1E3426614F4A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EE0A-9354-4793-A6C4-FD66D153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03AC-2696-4DD0-8512-1E3426614F4A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EE0A-9354-4793-A6C4-FD66D153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03AC-2696-4DD0-8512-1E3426614F4A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6EE0A-9354-4793-A6C4-FD66D153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855984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Bioethics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Problems of transplantation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f.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Tsybusov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Sergey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Nikolaevich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0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first successful heart transplant in Russia was performed by V.I.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Shumakin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1986.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cf.ppt-online.org/files/slide/1/19KB0C4WXLeUoNhPfqr5pYcyxlgJRbjv2a68Gs/slide-3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60"/>
            <a:ext cx="792961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642" y="3244334"/>
            <a:ext cx="4250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. Ethical Issues Surrounding Transplantation</a:t>
            </a:r>
            <a:endParaRPr lang="ru-RU" dirty="0"/>
          </a:p>
        </p:txBody>
      </p:sp>
      <p:pic>
        <p:nvPicPr>
          <p:cNvPr id="3" name="Picture 2" descr="C:\Users\User\Pictures\Архив_ХИРУРГИЯ\Забор-фото\IMG_3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00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7727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86182" y="6072206"/>
            <a:ext cx="1577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6 МАРТА 2006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Ethical concerns in transplantation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1. Commercial relations in transplantation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2. Brain-based determination of death (determination of death by criteria for brain death)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3.Explantation (removal) of organs and (or) tissues from a corpse or living donor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4.Fair distribution of available donor organs or recipient tissues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danger of commercializing donation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Trade in organs and tissues should be prohibited by law.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Monetary exploitation of both patients who need donor material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donors who donate their organs for money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inadmissible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Опасность коммерциализации донор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72284"/>
            <a:ext cx="7500958" cy="5385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прет на коммерциализацию ТО и 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78703"/>
            <a:ext cx="7572396" cy="5679297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World Medical Association, Declaration on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Human Organ Transplantation (1987).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Purchase and sale of human organs for transplantation is condemned.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cf.ppt-online.org/files/slide/1/19KB0C4WXLeUoNhPfqr5pYcyxlgJRbjv2a68Gs/slide-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778671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Law of the Russian Federation “On the transplantation of organs and(or) human tissues” (1992)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ban on purchase and sale of organs for transplantation was introduced.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REASONS FOR THE 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COMMERCIALIZATION OF 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 AND TISSUE TRANSPLANTATION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0488" algn="l"/>
              </a:tabLst>
            </a:pPr>
            <a:r>
              <a:rPr kumimoji="0" lang="en-US" sz="32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Shortage (deficit) 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organs for transplantation, forcing patients to look for unusual sources of donor organs</a:t>
            </a:r>
            <a:endParaRPr kumimoji="0" lang="ru-RU" sz="32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0488" algn="l"/>
              </a:tabLst>
            </a:pPr>
            <a:r>
              <a:rPr kumimoji="0" lang="en-US" sz="32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Impoverishment of a significant part of the population, capable of pushing people to seek income even by selling their own organs</a:t>
            </a:r>
            <a:endParaRPr kumimoji="0" lang="ru-RU" sz="32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0488" algn="l"/>
              </a:tabLst>
            </a:pPr>
            <a:r>
              <a:rPr kumimoji="0" lang="en-US" sz="32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Crisis in budget financing and inadequate financing through compulsory health insurance encourages medical institutions to fight for survival by commercializing their activities</a:t>
            </a:r>
            <a:endParaRPr kumimoji="0" lang="en-US" sz="32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FACTS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Every 18 minutes a new name was added to the waiting list for transplantation in 1998, every 16 minutes in 1999, every 14 minutes in 2001 and every 10 minutes in 2005.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speed of adding names to the waiting list has long exceeded the speed of exit from this list.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More than 120 thousand people are currently awaiting the donor organ.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856676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PROBLEM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the sake of saving one person, is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doctor entitled to harm the health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wellbeing of another person?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TRANSPLANTATION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(from Latin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transplantare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– «replant», «replace») is the process of replacing damaged or lost organs by transplanting the same organs taken from healthy organisms of the same species.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Potential donor's right to altruism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self-sacrifice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Art. 13 of the RF Law “On the transplantation”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living donor may have a paired organ,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 of an organ or tissue removed for transplantation,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absence of which does not entail an irreversible health problems –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donor has no right to sacrifice his own life by giving an unpaired vital organ.</a:t>
            </a:r>
            <a:endParaRPr kumimoji="0" lang="en-US" sz="36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REMOVAL OF ORGANS AND TISSUES FROM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LIVING DONOR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Art.11 of the RF Law “On the transplantation”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allowed under the following conditions: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the donor has given free, informed and specific consent to it in written form.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the donor beforehand has been given appropriate information as to the purpose and nature of the removal as well as on its consequences and risks.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If the donor has undergone a comprehensive medical examination and has the opinion of a Council of medical specialists on the possibility of removing his organs or tissues for transplantation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"/>
            <a:ext cx="9144000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PROBLEM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the sake of saving one person, is a doctor entitled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remove organs and tissues from a recently died person?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Пробл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500958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DEFINITIONS OF BRAIN DEATH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Death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entire brain, including the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54545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brainstem”with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irreversible unconsciousness, cessation of independent breathing and absence of all brainstem reflexes.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Death of the brain stem (however, signs of brain vitality, in particular electrical activity, may persist).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Death of the parts of the brain responsible for consciousness, thinking, i.e. for a man preservation as a person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DIAGNOSIS OF BRAIN DEATH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Art.66 of the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Federal Law of the Russian Federation No 323-FZ of 21.11.2011 "On the fundamentals of health protection of citizens in the Russian Federation’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diagnosis of brain death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established by a consultation of doctors in the medical organization in which the patient is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located.The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consultation of doctors should include an anesthetist-resuscitator and a neurologist with at least three years of experience in the intensive care and resuscitation department.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Principle of organizational and financial independence of medical teams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should be three medical teams, each of which performs certain functions.	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first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states "brain death", </a:t>
            </a:r>
            <a:r>
              <a:rPr kumimoji="0" lang="en-US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second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carries out organ harvesting and </a:t>
            </a:r>
            <a:r>
              <a:rPr kumimoji="0" lang="en-US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third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 team of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transplantologists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performs organ transplantation.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Ethical and legal regulation of postmortem </a:t>
            </a:r>
            <a:r>
              <a:rPr kumimoji="0" lang="en-US" sz="36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explantationof</a:t>
            </a: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human organs and/or tissues</a:t>
            </a:r>
            <a:endParaRPr kumimoji="0" lang="ru-RU" sz="36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main source of organs and/or tissues for transplantation is cadaveric donation. There are several types of legal regulation of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recovery of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50595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transplantable cadaveric organs.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are three main models of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recovery of all transplantable cadaveric organs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routine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recovery of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50595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transplantable cadaveric organs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the principle of presumption of consent and the principle of presumption of disagreement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Routine recovery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basis is the established practice according to which </a:t>
            </a:r>
            <a:r>
              <a:rPr kumimoji="0" lang="en-US" sz="3600" b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authorities may, at their discretion, dispose of the body of a deceased person.</a:t>
            </a:r>
            <a:endParaRPr kumimoji="0" lang="ru-RU" sz="3600" b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particular, they give health services the authority to perform an autopsy, to remove organs for scientific and other manipulations, and to use physiological fluids and tissues of a corpse for a wide variety of purposes.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human body in this case is considered as state property, which physicians can use in the public interest.</a:t>
            </a:r>
            <a:endParaRPr kumimoji="0" lang="en-US" sz="3600" b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62786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MECHANISM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PRESUMPTION OF CONSENT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(OR PRESUMED CONSENT)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principle differs from routine recovery in that although a special permission for posthumous organ donation is not requested, consent for it is presumed, i.e. refusal from such manipulation has not been registered.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current law on transplantation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offers every adult while he or she is alive and his or her family after his or her death the opportunity to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refusefrom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organ and/or tissue donation.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622804"/>
          <a:ext cx="8715436" cy="3377964"/>
        </p:xfrm>
        <a:graphic>
          <a:graphicData uri="http://schemas.openxmlformats.org/drawingml/2006/table">
            <a:tbl>
              <a:tblPr/>
              <a:tblGrid>
                <a:gridCol w="4240371"/>
                <a:gridCol w="4475065"/>
              </a:tblGrid>
              <a:tr h="337796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The positive thing is that this principle provides a source of a large number of organs and tissues for transplantation.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The negative thing is that the principle of presumption of consent forces the doctor to commit, in fact, a violent action, because the action with a person or his/her property without his/her consent is qualified in ethics as violence.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6082" name="Плюс 1"/>
          <p:cNvSpPr>
            <a:spLocks/>
          </p:cNvSpPr>
          <p:nvPr/>
        </p:nvSpPr>
        <p:spPr bwMode="auto">
          <a:xfrm>
            <a:off x="-47625" y="68263"/>
            <a:ext cx="179388" cy="215900"/>
          </a:xfrm>
          <a:custGeom>
            <a:avLst/>
            <a:gdLst>
              <a:gd name="T0" fmla="*/ 23820 w 179705"/>
              <a:gd name="T1" fmla="*/ 86817 h 215900"/>
              <a:gd name="T2" fmla="*/ 68719 w 179705"/>
              <a:gd name="T3" fmla="*/ 86817 h 215900"/>
              <a:gd name="T4" fmla="*/ 68719 w 179705"/>
              <a:gd name="T5" fmla="*/ 28618 h 215900"/>
              <a:gd name="T6" fmla="*/ 110986 w 179705"/>
              <a:gd name="T7" fmla="*/ 28618 h 215900"/>
              <a:gd name="T8" fmla="*/ 110986 w 179705"/>
              <a:gd name="T9" fmla="*/ 86817 h 215900"/>
              <a:gd name="T10" fmla="*/ 155885 w 179705"/>
              <a:gd name="T11" fmla="*/ 86817 h 215900"/>
              <a:gd name="T12" fmla="*/ 155885 w 179705"/>
              <a:gd name="T13" fmla="*/ 129083 h 215900"/>
              <a:gd name="T14" fmla="*/ 110986 w 179705"/>
              <a:gd name="T15" fmla="*/ 129083 h 215900"/>
              <a:gd name="T16" fmla="*/ 110986 w 179705"/>
              <a:gd name="T17" fmla="*/ 187282 h 215900"/>
              <a:gd name="T18" fmla="*/ 68719 w 179705"/>
              <a:gd name="T19" fmla="*/ 187282 h 215900"/>
              <a:gd name="T20" fmla="*/ 68719 w 179705"/>
              <a:gd name="T21" fmla="*/ 129083 h 215900"/>
              <a:gd name="T22" fmla="*/ 23820 w 179705"/>
              <a:gd name="T23" fmla="*/ 129083 h 215900"/>
              <a:gd name="T24" fmla="*/ 23820 w 179705"/>
              <a:gd name="T25" fmla="*/ 86817 h 2159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9705" h="215900">
                <a:moveTo>
                  <a:pt x="23820" y="86817"/>
                </a:moveTo>
                <a:lnTo>
                  <a:pt x="68719" y="86817"/>
                </a:lnTo>
                <a:lnTo>
                  <a:pt x="68719" y="28618"/>
                </a:lnTo>
                <a:lnTo>
                  <a:pt x="110986" y="28618"/>
                </a:lnTo>
                <a:lnTo>
                  <a:pt x="110986" y="86817"/>
                </a:lnTo>
                <a:lnTo>
                  <a:pt x="155885" y="86817"/>
                </a:lnTo>
                <a:lnTo>
                  <a:pt x="155885" y="129083"/>
                </a:lnTo>
                <a:lnTo>
                  <a:pt x="110986" y="129083"/>
                </a:lnTo>
                <a:lnTo>
                  <a:pt x="110986" y="187282"/>
                </a:lnTo>
                <a:lnTo>
                  <a:pt x="68719" y="187282"/>
                </a:lnTo>
                <a:lnTo>
                  <a:pt x="68719" y="129083"/>
                </a:lnTo>
                <a:lnTo>
                  <a:pt x="23820" y="129083"/>
                </a:lnTo>
                <a:lnTo>
                  <a:pt x="23820" y="86817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PRESUMPTION OF CONSENT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(presumed consent, objection model)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Consent is presumed because people do not express their disagreement explicitly throughout life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928926" y="4357694"/>
            <a:ext cx="3429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457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are 3 types of transplantation: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Autotransplantation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transplantation in one organism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-or Homo-transplantation -  transplantation in one species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Xenotransplantation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transplantation from one species to another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slide-share.ru/image/559322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0241"/>
            <a:ext cx="4477581" cy="633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66171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PRESUMPTION OF DISAGREEMENT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presumption of disagreement suggests that the person does not agree in advance that his/her organs will be transplanted into another person.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Organs can be removed from the body of a deceased person for transplantation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when an individual or his/her family after he/she dies specifically expresses desire to donate his/her organs.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PRESUMPTION OF CONSENT AND DISAGREEMENT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presumption of consent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valid in Russia, Austria, Belgium, Spain, the Czech Republic, Hungary, etc.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presumption of disagreement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enshrined in the laws of the United States (partially), Canada, Germany, France, Portugal, the Netherlands and is actually valid in Poland.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.ppt-online.org/files/slide/7/7XL1axlWZwiSPERGpUVzQ6DqMuotm80KHfgBJC/slide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5775"/>
            <a:ext cx="8296300" cy="62222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Yeah.., my dear, you are about to have a difficult social adaptation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FACTS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Every 18 minutes a new name was added to the waiting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listfor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transplantation  in 1998, every 16 minutes in 1999, every 14 minutes in 2001 and every 10 minutes in 2005.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speed of adding names to the waiting list for transplantation has long exceeded the speed of exit from this list.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More than 120 thousand people are currently awaiting the donor organ.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CRITERIA OF THE "QUEUE" FOR ORGAN AND TISSUE TRANSPLANTATION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Degree of immunological compatibility in the donor-recipient pair"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 Recipient severity criterion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 Refusal to transplant donor organs into a patient suffering from diseases accompanied by damage to the peripheral vascular system, because of the potential  risk for failure in organ transplantation.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8929717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BASIC ETHIC PRINCIPLES REGULATING THE HUMAN ORGAN AND TISSUE TRANSPLANTATION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Human organs cannot be considered as objects of purchase and sale.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2.Organ transplantation from a living donor can only be based on voluntary self-sacrifice to save the life of another person.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this case, consent to the removal of organs becomes a manifestation of love and compassion.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3.The potential donor should be fully informed about the possible health consequences of organ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explantation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4. From a moral point of view,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explantation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that directly threatens the life of a donor is unacceptable. According to Russian law,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 removal from a living donor is allowed only in case  of donor-recipient genetic relationship, with the exception of cases of bone marrow transplantation.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5. It is unacceptable to reduce the life of one person, including through the rejection of life-supporting procedures, in order to prolong the life of another.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35846"/>
            <a:ext cx="878687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6.The most common practice is to remove an organ from people who have just deceased. Here it is necessary to eliminate ambiguity in determining the moment of death.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7. There are three principles for the ethically and correct diagnosis of “brain death”:the principle of a unified approach, the principle of collegiality and the principle of financial and organizational independence of medical teams.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8. Priority allocation of donor organs should not be determined by the identification of the benefits of individual groups and special funding.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9. When distributing donor organs, three criteria are taken into account: immunological donor-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recipientcompatibility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degree of severity of recipient status, and priority.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10. It is morally unacceptable to use the most unprotected and being in extreme situations contingents of people: homeless people, psychiatric patients, children, residents of economically backward countries.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928670"/>
            <a:ext cx="8229600" cy="43577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 !</a:t>
            </a:r>
            <a:b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 transplantation operations are divided into: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Transplantation of organs or organ complexes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(transplantation of a heart, kidney, liver, pancreas, heart-lung complex) and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Transplantation of tissues and cell cultures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(transplantation of bone marrow, β cell cultures of pancreas, endocrine glands etc.)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Sources of organ and tissue transplants: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Cadaveric donation -75-90%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Living donors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Artificial organs and tissues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Animal organs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xenotpansplants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Italy in the Museum of St. Mark (frescoes of the 15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century)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Saints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Cosmas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Damian (3rd century AD) transplant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black leg of the Ethiopian onto the deacon Justinian.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cf.ppt-online.org/files/slide/1/19KB0C4WXLeUoNhPfqr5pYcyxlgJRbjv2a68Gs/slide-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588"/>
            <a:ext cx="792961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”Legendary” transplantation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Saints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Cosmas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Damian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supported by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angels,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transplant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black leg of the Ethiopian into a white body.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16th century painting.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cf.ppt-online.org/files/slide/7/7XL1axlWZwiSPERGpUVzQ6DqMuotm80KHfgBJC/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60659"/>
            <a:ext cx="7000892" cy="5297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2927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Vladimir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PetrovichDemikhov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(1916-1998)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1946 he conducted world’s first heart transplantation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into the chest of a dog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1954 he transplanted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head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a dog on to another larger dog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cf.ppt-online.org/files/slide/1/19KB0C4WXLeUoNhPfqr5pYcyxlgJRbjv2a68Gs/slide-3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2071678"/>
            <a:ext cx="7358115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 1967, the world's first successful human-to- human heart transplant was performed.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cf.ppt-online.org/files/slide/1/19KB0C4WXLeUoNhPfqr5pYcyxlgJRbjv2a68Gs/slide-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71530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0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was carried out by a pupil of V.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Demikhov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South African doctor Dr.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Christiaan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(Chris) Bernard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cf.ppt-online.org/files/slide/1/19KB0C4WXLeUoNhPfqr5pYcyxlgJRbjv2a68Gs/slide-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4295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1893</Words>
  <Application>Microsoft Office PowerPoint</Application>
  <PresentationFormat>Экран (4:3)</PresentationFormat>
  <Paragraphs>136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22</cp:revision>
  <dcterms:created xsi:type="dcterms:W3CDTF">2019-10-27T14:46:30Z</dcterms:created>
  <dcterms:modified xsi:type="dcterms:W3CDTF">2019-10-29T11:05:01Z</dcterms:modified>
</cp:coreProperties>
</file>